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9" r:id="rId4"/>
    <p:sldId id="263" r:id="rId5"/>
    <p:sldId id="261" r:id="rId6"/>
    <p:sldId id="264"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1"/>
    <p:restoredTop sz="94614"/>
  </p:normalViewPr>
  <p:slideViewPr>
    <p:cSldViewPr snapToGrid="0">
      <p:cViewPr>
        <p:scale>
          <a:sx n="85" d="100"/>
          <a:sy n="85" d="100"/>
        </p:scale>
        <p:origin x="344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15E18-C2A5-8C46-9D0E-369A735E632D}" type="datetimeFigureOut">
              <a:rPr lang="en-US" smtClean="0"/>
              <a:t>2/19/25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612A9-0FCB-134B-A934-5B0FAA357C11}" type="slidenum">
              <a:rPr lang="en-US" smtClean="0"/>
              <a:t>‹#›</a:t>
            </a:fld>
            <a:endParaRPr lang="en-US"/>
          </a:p>
        </p:txBody>
      </p:sp>
    </p:spTree>
    <p:extLst>
      <p:ext uri="{BB962C8B-B14F-4D97-AF65-F5344CB8AC3E}">
        <p14:creationId xmlns:p14="http://schemas.microsoft.com/office/powerpoint/2010/main" val="36917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612A9-0FCB-134B-A934-5B0FAA357C11}" type="slidenum">
              <a:rPr lang="en-US" smtClean="0"/>
              <a:t>1</a:t>
            </a:fld>
            <a:endParaRPr lang="en-US"/>
          </a:p>
        </p:txBody>
      </p:sp>
    </p:spTree>
    <p:extLst>
      <p:ext uri="{BB962C8B-B14F-4D97-AF65-F5344CB8AC3E}">
        <p14:creationId xmlns:p14="http://schemas.microsoft.com/office/powerpoint/2010/main" val="172039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612A9-0FCB-134B-A934-5B0FAA357C11}" type="slidenum">
              <a:rPr lang="en-US" smtClean="0"/>
              <a:t>2</a:t>
            </a:fld>
            <a:endParaRPr lang="en-US"/>
          </a:p>
        </p:txBody>
      </p:sp>
    </p:spTree>
    <p:extLst>
      <p:ext uri="{BB962C8B-B14F-4D97-AF65-F5344CB8AC3E}">
        <p14:creationId xmlns:p14="http://schemas.microsoft.com/office/powerpoint/2010/main" val="40481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A0412A-EE21-CB42-9E04-961D0C6985D8}"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388832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A0412A-EE21-CB42-9E04-961D0C6985D8}"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143316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A0412A-EE21-CB42-9E04-961D0C6985D8}"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396353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A0412A-EE21-CB42-9E04-961D0C6985D8}"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9356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A0412A-EE21-CB42-9E04-961D0C6985D8}"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41695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A0412A-EE21-CB42-9E04-961D0C6985D8}"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172963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5"/>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A0412A-EE21-CB42-9E04-961D0C6985D8}" type="datetimeFigureOut">
              <a:rPr lang="en-US" smtClean="0"/>
              <a:t>2/19/25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42895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7A0412A-EE21-CB42-9E04-961D0C6985D8}" type="datetimeFigureOut">
              <a:rPr lang="en-US" smtClean="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87860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0412A-EE21-CB42-9E04-961D0C6985D8}" type="datetimeFigureOut">
              <a:rPr lang="en-US" smtClean="0"/>
              <a:t>2/19/25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266970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8"/>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7A0412A-EE21-CB42-9E04-961D0C6985D8}"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360201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8"/>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7A0412A-EE21-CB42-9E04-961D0C6985D8}"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C12F8-A82D-C742-9C44-50401D2DCFD9}" type="slidenum">
              <a:rPr lang="en-US" smtClean="0"/>
              <a:t>‹#›</a:t>
            </a:fld>
            <a:endParaRPr lang="en-US"/>
          </a:p>
        </p:txBody>
      </p:sp>
    </p:spTree>
    <p:extLst>
      <p:ext uri="{BB962C8B-B14F-4D97-AF65-F5344CB8AC3E}">
        <p14:creationId xmlns:p14="http://schemas.microsoft.com/office/powerpoint/2010/main" val="152648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5"/>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77A0412A-EE21-CB42-9E04-961D0C6985D8}" type="datetimeFigureOut">
              <a:rPr lang="en-US" smtClean="0"/>
              <a:t>2/19/25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93FC12F8-A82D-C742-9C44-50401D2DCFD9}" type="slidenum">
              <a:rPr lang="en-US" smtClean="0"/>
              <a:t>‹#›</a:t>
            </a:fld>
            <a:endParaRPr lang="en-US"/>
          </a:p>
        </p:txBody>
      </p:sp>
    </p:spTree>
    <p:extLst>
      <p:ext uri="{BB962C8B-B14F-4D97-AF65-F5344CB8AC3E}">
        <p14:creationId xmlns:p14="http://schemas.microsoft.com/office/powerpoint/2010/main" val="1311385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ngimg.com/download/241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smkrhodes@auburnschools.org" TargetMode="External"/><Relationship Id="rId4" Type="http://schemas.openxmlformats.org/officeDocument/2006/relationships/hyperlink" Target="https://pngimg.com/download/8263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guitar-music-rock-musical-play-12013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C86A80-9E86-FE60-163E-9DC5E3099DB3}"/>
              </a:ext>
            </a:extLst>
          </p:cNvPr>
          <p:cNvSpPr/>
          <p:nvPr/>
        </p:nvSpPr>
        <p:spPr>
          <a:xfrm>
            <a:off x="3991327" y="4887347"/>
            <a:ext cx="2783393" cy="28121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ysClr val="windowText" lastClr="000000"/>
              </a:solidFill>
            </a:endParaRPr>
          </a:p>
        </p:txBody>
      </p:sp>
      <p:sp>
        <p:nvSpPr>
          <p:cNvPr id="11" name="Alternative Process 6">
            <a:extLst>
              <a:ext uri="{FF2B5EF4-FFF2-40B4-BE49-F238E27FC236}">
                <a16:creationId xmlns:a16="http://schemas.microsoft.com/office/drawing/2014/main" id="{9F608B4C-FC6A-7C07-BEAD-CB2461A1D3A5}"/>
              </a:ext>
            </a:extLst>
          </p:cNvPr>
          <p:cNvSpPr/>
          <p:nvPr/>
        </p:nvSpPr>
        <p:spPr>
          <a:xfrm>
            <a:off x="156102" y="7379328"/>
            <a:ext cx="3684991" cy="1591676"/>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3EFBB94-10D7-25F5-957C-BE5F14E2C06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989" y="124972"/>
            <a:ext cx="1186180" cy="1186180"/>
          </a:xfrm>
          <a:prstGeom prst="rect">
            <a:avLst/>
          </a:prstGeom>
        </p:spPr>
      </p:pic>
      <p:sp>
        <p:nvSpPr>
          <p:cNvPr id="13" name="TextBox 12">
            <a:extLst>
              <a:ext uri="{FF2B5EF4-FFF2-40B4-BE49-F238E27FC236}">
                <a16:creationId xmlns:a16="http://schemas.microsoft.com/office/drawing/2014/main" id="{6FD8452D-9140-6AD2-6345-46E919E0A9B2}"/>
              </a:ext>
            </a:extLst>
          </p:cNvPr>
          <p:cNvSpPr txBox="1"/>
          <p:nvPr/>
        </p:nvSpPr>
        <p:spPr>
          <a:xfrm>
            <a:off x="2743200" y="426720"/>
            <a:ext cx="2194560" cy="1066800"/>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EA76F6AB-6862-1E2A-2317-B4A69C4FFB85}"/>
              </a:ext>
            </a:extLst>
          </p:cNvPr>
          <p:cNvSpPr txBox="1"/>
          <p:nvPr/>
        </p:nvSpPr>
        <p:spPr>
          <a:xfrm>
            <a:off x="663574" y="68989"/>
            <a:ext cx="6353811" cy="1846659"/>
          </a:xfrm>
          <a:prstGeom prst="rect">
            <a:avLst/>
          </a:prstGeom>
          <a:noFill/>
        </p:spPr>
        <p:txBody>
          <a:bodyPr wrap="square" rtlCol="0">
            <a:spAutoFit/>
          </a:bodyPr>
          <a:lstStyle/>
          <a:p>
            <a:pPr algn="ctr"/>
            <a:r>
              <a:rPr lang="en-US" sz="2800" b="1" dirty="0">
                <a:latin typeface="Bradley Hand" pitchFamily="2" charset="77"/>
                <a:cs typeface="Viner Hand ITC" panose="020F0502020204030204" pitchFamily="34" charset="0"/>
              </a:rPr>
              <a:t>     Mrs. Rhodes’s </a:t>
            </a:r>
            <a:r>
              <a:rPr lang="en-US" sz="2800" b="1" dirty="0">
                <a:solidFill>
                  <a:srgbClr val="FF0000"/>
                </a:solidFill>
                <a:latin typeface="Bradley Hand" pitchFamily="2" charset="77"/>
                <a:cs typeface="Viner Hand ITC" panose="020F0502020204030204" pitchFamily="34" charset="0"/>
              </a:rPr>
              <a:t>  </a:t>
            </a:r>
            <a:r>
              <a:rPr lang="en-US" sz="2000" dirty="0">
                <a:latin typeface="Bradley Hand" pitchFamily="2" charset="77"/>
                <a:cs typeface="Viner Hand ITC" panose="020F0502020204030204" pitchFamily="34" charset="0"/>
              </a:rPr>
              <a:t>February 24 – March 28</a:t>
            </a:r>
            <a:r>
              <a:rPr lang="en-US" sz="2400" dirty="0">
                <a:latin typeface="Bradley Hand" pitchFamily="2" charset="77"/>
                <a:cs typeface="Viner Hand ITC" panose="020F0502020204030204" pitchFamily="34" charset="0"/>
              </a:rPr>
              <a:t>	</a:t>
            </a:r>
          </a:p>
          <a:p>
            <a:pPr algn="ctr"/>
            <a:r>
              <a:rPr lang="en-US" sz="3200" dirty="0">
                <a:solidFill>
                  <a:srgbClr val="FF0000"/>
                </a:solidFill>
                <a:latin typeface="Blacker Strokes - Personal use" panose="02000500000000000000" pitchFamily="2" charset="0"/>
                <a:cs typeface="Viner Hand ITC" panose="020F0502020204030204" pitchFamily="34" charset="0"/>
              </a:rPr>
              <a:t>ROCKING NEWSLETTER</a:t>
            </a:r>
          </a:p>
          <a:p>
            <a:endParaRPr lang="en-US" dirty="0">
              <a:solidFill>
                <a:srgbClr val="FF0000"/>
              </a:solidFill>
              <a:latin typeface="Blacker Strokes - Personal use" panose="02000500000000000000" pitchFamily="2" charset="0"/>
              <a:cs typeface="Viner Hand ITC" panose="020F0502020204030204" pitchFamily="34" charset="0"/>
            </a:endParaRPr>
          </a:p>
          <a:p>
            <a:endParaRPr lang="en-US" dirty="0">
              <a:solidFill>
                <a:srgbClr val="FF0000"/>
              </a:solidFill>
              <a:latin typeface="Blacker Strokes - Personal use" panose="02000500000000000000" pitchFamily="2" charset="0"/>
              <a:cs typeface="Viner Hand ITC" panose="020F0502020204030204" pitchFamily="34" charset="0"/>
            </a:endParaRPr>
          </a:p>
          <a:p>
            <a:endParaRPr lang="en-US" dirty="0">
              <a:solidFill>
                <a:srgbClr val="FF0000"/>
              </a:solidFill>
              <a:latin typeface="ROCK KAPAK 2" panose="02000503000000000000" pitchFamily="2" charset="0"/>
              <a:cs typeface="Viner Hand ITC" panose="020F0502020204030204" pitchFamily="34" charset="0"/>
            </a:endParaRPr>
          </a:p>
        </p:txBody>
      </p:sp>
      <p:sp>
        <p:nvSpPr>
          <p:cNvPr id="4" name="Rectangle 3">
            <a:extLst>
              <a:ext uri="{FF2B5EF4-FFF2-40B4-BE49-F238E27FC236}">
                <a16:creationId xmlns:a16="http://schemas.microsoft.com/office/drawing/2014/main" id="{38746B5E-1BDC-C119-BA30-990A6195BF6D}"/>
              </a:ext>
            </a:extLst>
          </p:cNvPr>
          <p:cNvSpPr/>
          <p:nvPr/>
        </p:nvSpPr>
        <p:spPr>
          <a:xfrm>
            <a:off x="121312" y="1764673"/>
            <a:ext cx="3783590" cy="5519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ysClr val="windowText" lastClr="000000"/>
              </a:solidFill>
            </a:endParaRPr>
          </a:p>
        </p:txBody>
      </p:sp>
      <p:sp>
        <p:nvSpPr>
          <p:cNvPr id="7" name="Alternative Process 6">
            <a:extLst>
              <a:ext uri="{FF2B5EF4-FFF2-40B4-BE49-F238E27FC236}">
                <a16:creationId xmlns:a16="http://schemas.microsoft.com/office/drawing/2014/main" id="{EFB685C2-6F47-3452-D790-697F8E07B3FB}"/>
              </a:ext>
            </a:extLst>
          </p:cNvPr>
          <p:cNvSpPr/>
          <p:nvPr/>
        </p:nvSpPr>
        <p:spPr>
          <a:xfrm>
            <a:off x="4025807" y="1198478"/>
            <a:ext cx="2652952" cy="3578932"/>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434D025-1D4D-4D10-34EC-36276AC610D1}"/>
              </a:ext>
            </a:extLst>
          </p:cNvPr>
          <p:cNvSpPr txBox="1"/>
          <p:nvPr/>
        </p:nvSpPr>
        <p:spPr>
          <a:xfrm>
            <a:off x="4088800" y="1247533"/>
            <a:ext cx="2518771" cy="3708708"/>
          </a:xfrm>
          <a:prstGeom prst="rect">
            <a:avLst/>
          </a:prstGeom>
          <a:noFill/>
        </p:spPr>
        <p:txBody>
          <a:bodyPr wrap="square" rtlCol="0">
            <a:spAutoFit/>
          </a:bodyPr>
          <a:lstStyle/>
          <a:p>
            <a:pPr algn="ctr"/>
            <a:r>
              <a:rPr lang="en-US" sz="1600" b="1" u="sng" dirty="0">
                <a:latin typeface="Blacker Strokes - Personal use" panose="02000500000000000000" pitchFamily="2" charset="0"/>
              </a:rPr>
              <a:t>Reminders</a:t>
            </a:r>
          </a:p>
          <a:p>
            <a:pPr algn="ctr"/>
            <a:endParaRPr lang="en-US" sz="1200" b="1" u="sng" dirty="0">
              <a:latin typeface="Blacker Strokes - Personal use" panose="02000500000000000000" pitchFamily="2" charset="0"/>
            </a:endParaRPr>
          </a:p>
          <a:p>
            <a:pPr marL="171450" indent="-171450">
              <a:buFont typeface="Wingdings" pitchFamily="2" charset="2"/>
              <a:buChar char="ü"/>
            </a:pPr>
            <a:r>
              <a:rPr lang="en-AU" sz="1200" dirty="0">
                <a:latin typeface="HELLOANTSONFIRE" panose="02000603000000000000" pitchFamily="2" charset="0"/>
                <a:ea typeface="HELLOANTSONFIRE" panose="02000603000000000000" pitchFamily="2" charset="0"/>
              </a:rPr>
              <a:t>Read 20 minutes each night</a:t>
            </a:r>
          </a:p>
          <a:p>
            <a:pPr marL="171450" indent="-171450">
              <a:buFont typeface="Wingdings" pitchFamily="2" charset="2"/>
              <a:buChar char="ü"/>
            </a:pPr>
            <a:r>
              <a:rPr lang="en-AU" sz="1200" dirty="0">
                <a:latin typeface="HELLOANTSONFIRE" panose="02000603000000000000" pitchFamily="2" charset="0"/>
                <a:ea typeface="HELLOANTSONFIRE" panose="02000603000000000000" pitchFamily="2" charset="0"/>
              </a:rPr>
              <a:t>Math sheet </a:t>
            </a:r>
          </a:p>
          <a:p>
            <a:pPr marL="171450" indent="-171450">
              <a:buFont typeface="Wingdings" pitchFamily="2" charset="2"/>
              <a:buChar char="ü"/>
            </a:pPr>
            <a:r>
              <a:rPr lang="en-AU" sz="1200" dirty="0">
                <a:latin typeface="HELLOANTSONFIRE" panose="02000603000000000000" pitchFamily="2" charset="0"/>
                <a:ea typeface="HELLOANTSONFIRE" panose="02000603000000000000" pitchFamily="2" charset="0"/>
              </a:rPr>
              <a:t>Practice math facts</a:t>
            </a:r>
          </a:p>
          <a:p>
            <a:pPr marL="171450" indent="-171450">
              <a:buFont typeface="Wingdings" pitchFamily="2" charset="2"/>
              <a:buChar char="ü"/>
            </a:pPr>
            <a:r>
              <a:rPr lang="en-US" sz="1200" dirty="0">
                <a:latin typeface="Blacker Strokes - Personal use" panose="02000500000000000000" pitchFamily="2" charset="0"/>
              </a:rPr>
              <a:t>Practice Automaticity Words</a:t>
            </a:r>
          </a:p>
          <a:p>
            <a:pPr marL="171450" indent="-171450">
              <a:buFont typeface="Wingdings" pitchFamily="2" charset="2"/>
              <a:buChar char="ü"/>
            </a:pPr>
            <a:r>
              <a:rPr lang="en-US" sz="1200" dirty="0">
                <a:latin typeface="Blacker Strokes - Personal use" panose="02000500000000000000" pitchFamily="2" charset="0"/>
              </a:rPr>
              <a:t>Practice vocabulary words </a:t>
            </a:r>
          </a:p>
          <a:p>
            <a:pPr marL="171450" indent="-171450">
              <a:buFont typeface="Wingdings" pitchFamily="2" charset="2"/>
              <a:buChar char="ü"/>
            </a:pPr>
            <a:r>
              <a:rPr lang="en-AU" sz="1200" b="1" u="sng" dirty="0">
                <a:latin typeface="HELLOANTSONFIRE" panose="02000603000000000000" pitchFamily="2" charset="0"/>
                <a:ea typeface="HELLOANTSONFIRE" panose="02000603000000000000" pitchFamily="2" charset="0"/>
              </a:rPr>
              <a:t>Please check Pride Binder each night. </a:t>
            </a:r>
          </a:p>
          <a:p>
            <a:pPr marL="171450" indent="-171450">
              <a:buFont typeface="Wingdings" pitchFamily="2" charset="2"/>
              <a:buChar char="ü"/>
            </a:pPr>
            <a:r>
              <a:rPr lang="en-AU" sz="1200" dirty="0">
                <a:latin typeface="HELLOANTSONFIRE" panose="02000603000000000000" pitchFamily="2" charset="0"/>
                <a:ea typeface="HELLOANTSONFIRE" panose="02000603000000000000" pitchFamily="2" charset="0"/>
              </a:rPr>
              <a:t>Bring snack and water bottle to school every day</a:t>
            </a:r>
          </a:p>
          <a:p>
            <a:pPr marL="171450" indent="-171450">
              <a:buFont typeface="Wingdings" pitchFamily="2" charset="2"/>
              <a:buChar char="ü"/>
            </a:pPr>
            <a:r>
              <a:rPr lang="en-US" sz="1200" dirty="0">
                <a:latin typeface="Blacker Strokes - Personal use" panose="02000500000000000000" pitchFamily="2" charset="0"/>
              </a:rPr>
              <a:t>Weekly Take Home Folders – This will be a blue folder that will be sent home on Wednesdays. Please make sure this folder is returned with the signed papers from the week. </a:t>
            </a:r>
          </a:p>
          <a:p>
            <a:endParaRPr lang="en-US" sz="1100" dirty="0">
              <a:latin typeface="Marker Felt Thin" panose="02000400000000000000" pitchFamily="2" charset="77"/>
              <a:ea typeface="AGSaidNoOneEver Medium" panose="02000603000000000000" pitchFamily="2" charset="0"/>
            </a:endParaRPr>
          </a:p>
          <a:p>
            <a:pPr algn="ctr"/>
            <a:endParaRPr lang="en-US" sz="1600" b="1" u="sng" dirty="0">
              <a:latin typeface="Blacker Strokes - Personal use" panose="02000500000000000000" pitchFamily="2" charset="0"/>
            </a:endParaRPr>
          </a:p>
        </p:txBody>
      </p:sp>
      <p:sp>
        <p:nvSpPr>
          <p:cNvPr id="14" name="TextBox 13">
            <a:extLst>
              <a:ext uri="{FF2B5EF4-FFF2-40B4-BE49-F238E27FC236}">
                <a16:creationId xmlns:a16="http://schemas.microsoft.com/office/drawing/2014/main" id="{6D4495AA-86C0-BA4E-B499-57E1DFF25BA1}"/>
              </a:ext>
            </a:extLst>
          </p:cNvPr>
          <p:cNvSpPr txBox="1"/>
          <p:nvPr/>
        </p:nvSpPr>
        <p:spPr>
          <a:xfrm>
            <a:off x="3915688" y="5009517"/>
            <a:ext cx="2934670" cy="2785378"/>
          </a:xfrm>
          <a:prstGeom prst="rect">
            <a:avLst/>
          </a:prstGeom>
          <a:noFill/>
        </p:spPr>
        <p:txBody>
          <a:bodyPr wrap="square" rtlCol="0">
            <a:spAutoFit/>
          </a:bodyPr>
          <a:lstStyle/>
          <a:p>
            <a:pPr algn="ctr"/>
            <a:r>
              <a:rPr lang="en-US" sz="1600" b="1" u="sng" dirty="0">
                <a:latin typeface="Blacker Strokes - Personal use" panose="02000500000000000000" pitchFamily="2" charset="0"/>
              </a:rPr>
              <a:t>Important Dates</a:t>
            </a:r>
          </a:p>
          <a:p>
            <a:pPr algn="ctr"/>
            <a:endParaRPr lang="en-US" sz="1600" b="1" u="sng" dirty="0">
              <a:latin typeface="Blacker Strokes - Personal use" panose="02000500000000000000" pitchFamily="2" charset="0"/>
            </a:endParaRP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February 28 </a:t>
            </a:r>
            <a:r>
              <a:rPr lang="en-AU" sz="1100" dirty="0">
                <a:latin typeface="Century Gothic" panose="020B0502020202020204" pitchFamily="34" charset="0"/>
                <a:ea typeface="HELLOANTSONFIRE" panose="02000603000000000000" pitchFamily="2" charset="0"/>
              </a:rPr>
              <a:t>– Edmentum Challenge</a:t>
            </a:r>
            <a:endParaRPr lang="en-AU" sz="1100" b="1" dirty="0">
              <a:latin typeface="Century Gothic" panose="020B0502020202020204" pitchFamily="34" charset="0"/>
              <a:ea typeface="HELLOANTSONFIRE" panose="02000603000000000000" pitchFamily="2" charset="0"/>
            </a:endParaRP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5 </a:t>
            </a:r>
            <a:r>
              <a:rPr lang="en-AU" sz="1100" dirty="0">
                <a:latin typeface="Century Gothic" panose="020B0502020202020204" pitchFamily="34" charset="0"/>
                <a:ea typeface="HELLOANTSONFIRE" panose="02000603000000000000" pitchFamily="2" charset="0"/>
              </a:rPr>
              <a:t>– Lion King Dress Rehearsal</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6 </a:t>
            </a:r>
            <a:r>
              <a:rPr lang="en-AU" sz="1100" dirty="0">
                <a:latin typeface="Century Gothic" panose="020B0502020202020204" pitchFamily="34" charset="0"/>
                <a:ea typeface="HELLOANTSONFIRE" panose="02000603000000000000" pitchFamily="2" charset="0"/>
              </a:rPr>
              <a:t>– Lion King Play (9 &amp; 12:30)</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7 </a:t>
            </a:r>
            <a:r>
              <a:rPr lang="en-AU" sz="1100" dirty="0">
                <a:latin typeface="Century Gothic" panose="020B0502020202020204" pitchFamily="34" charset="0"/>
                <a:ea typeface="HELLOANTSONFIRE" panose="02000603000000000000" pitchFamily="2" charset="0"/>
              </a:rPr>
              <a:t>– Lion King Play (9:00)</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10-14 </a:t>
            </a:r>
            <a:r>
              <a:rPr lang="en-AU" sz="1100" dirty="0">
                <a:latin typeface="Century Gothic" panose="020B0502020202020204" pitchFamily="34" charset="0"/>
                <a:ea typeface="HELLOANTSONFIRE" panose="02000603000000000000" pitchFamily="2" charset="0"/>
              </a:rPr>
              <a:t>– Spring Break</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19 </a:t>
            </a:r>
            <a:r>
              <a:rPr lang="en-AU" sz="1100" dirty="0">
                <a:latin typeface="Century Gothic" panose="020B0502020202020204" pitchFamily="34" charset="0"/>
                <a:ea typeface="HELLOANTSONFIRE" panose="02000603000000000000" pitchFamily="2" charset="0"/>
              </a:rPr>
              <a:t>– End of 3</a:t>
            </a:r>
            <a:r>
              <a:rPr lang="en-AU" sz="1100" baseline="30000" dirty="0">
                <a:latin typeface="Century Gothic" panose="020B0502020202020204" pitchFamily="34" charset="0"/>
                <a:ea typeface="HELLOANTSONFIRE" panose="02000603000000000000" pitchFamily="2" charset="0"/>
              </a:rPr>
              <a:t>rd</a:t>
            </a:r>
            <a:r>
              <a:rPr lang="en-AU" sz="1100" dirty="0">
                <a:latin typeface="Century Gothic" panose="020B0502020202020204" pitchFamily="34" charset="0"/>
                <a:ea typeface="HELLOANTSONFIRE" panose="02000603000000000000" pitchFamily="2" charset="0"/>
              </a:rPr>
              <a:t> Nine Weeks</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March 24 </a:t>
            </a:r>
            <a:r>
              <a:rPr lang="en-AU" sz="1100" dirty="0">
                <a:latin typeface="Century Gothic" panose="020B0502020202020204" pitchFamily="34" charset="0"/>
                <a:ea typeface="HELLOANTSONFIRE" panose="02000603000000000000" pitchFamily="2" charset="0"/>
              </a:rPr>
              <a:t>– Spring Pictures</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April 1-4 </a:t>
            </a:r>
            <a:r>
              <a:rPr lang="en-AU" sz="1100" dirty="0">
                <a:latin typeface="Century Gothic" panose="020B0502020202020204" pitchFamily="34" charset="0"/>
                <a:ea typeface="HELLOANTSONFIRE" panose="02000603000000000000" pitchFamily="2" charset="0"/>
              </a:rPr>
              <a:t>– ACAP (ELA)</a:t>
            </a:r>
          </a:p>
          <a:p>
            <a:pPr marL="285750" indent="-285750">
              <a:buFont typeface="Wingdings" pitchFamily="2" charset="2"/>
              <a:buChar char="q"/>
            </a:pPr>
            <a:r>
              <a:rPr lang="en-AU" sz="1100" b="1" dirty="0">
                <a:latin typeface="Century Gothic" panose="020B0502020202020204" pitchFamily="34" charset="0"/>
                <a:ea typeface="HELLOANTSONFIRE" panose="02000603000000000000" pitchFamily="2" charset="0"/>
              </a:rPr>
              <a:t>April 8-11</a:t>
            </a:r>
            <a:r>
              <a:rPr lang="en-AU" sz="1100" dirty="0">
                <a:latin typeface="Century Gothic" panose="020B0502020202020204" pitchFamily="34" charset="0"/>
                <a:ea typeface="HELLOANTSONFIRE" panose="02000603000000000000" pitchFamily="2" charset="0"/>
              </a:rPr>
              <a:t> – ACAP (Math)</a:t>
            </a:r>
            <a:endParaRPr lang="en-AU" sz="1100" b="1" dirty="0">
              <a:latin typeface="Century Gothic" panose="020B0502020202020204" pitchFamily="34" charset="0"/>
              <a:ea typeface="HELLOANTSONFIRE" panose="02000603000000000000" pitchFamily="2" charset="0"/>
            </a:endParaRPr>
          </a:p>
          <a:p>
            <a:pPr marL="285750" indent="-285750">
              <a:buFont typeface="Wingdings" pitchFamily="2" charset="2"/>
              <a:buChar char="q"/>
            </a:pPr>
            <a:endParaRPr lang="en-AU" sz="1100" b="1" dirty="0">
              <a:latin typeface="Century Gothic" panose="020B0502020202020204" pitchFamily="34" charset="0"/>
              <a:ea typeface="HELLOANTSONFIRE" panose="02000603000000000000" pitchFamily="2" charset="0"/>
            </a:endParaRPr>
          </a:p>
          <a:p>
            <a:endParaRPr lang="en-AU" sz="1100" dirty="0">
              <a:latin typeface="Century Gothic" panose="020B0502020202020204" pitchFamily="34" charset="0"/>
              <a:ea typeface="HELLOANTSONFIRE" panose="02000603000000000000" pitchFamily="2" charset="0"/>
            </a:endParaRPr>
          </a:p>
          <a:p>
            <a:pPr marL="285750" indent="-285750">
              <a:buFont typeface="Wingdings" pitchFamily="2" charset="2"/>
              <a:buChar char="q"/>
            </a:pPr>
            <a:endParaRPr lang="en-AU" sz="1100" b="1" dirty="0">
              <a:latin typeface="Century Gothic" panose="020B0502020202020204" pitchFamily="34" charset="0"/>
              <a:ea typeface="HELLOANTSONFIRE" panose="02000603000000000000" pitchFamily="2" charset="0"/>
            </a:endParaRPr>
          </a:p>
          <a:p>
            <a:pPr marL="285750" indent="-285750">
              <a:buFont typeface="Wingdings" pitchFamily="2" charset="2"/>
              <a:buChar char="q"/>
            </a:pPr>
            <a:endParaRPr lang="en-AU" sz="1100" b="1" dirty="0">
              <a:latin typeface="Century Gothic" panose="020B0502020202020204" pitchFamily="34" charset="0"/>
              <a:ea typeface="HELLOANTSONFIRE" panose="02000603000000000000" pitchFamily="2" charset="0"/>
            </a:endParaRPr>
          </a:p>
        </p:txBody>
      </p:sp>
      <p:sp>
        <p:nvSpPr>
          <p:cNvPr id="15" name="TextBox 14">
            <a:extLst>
              <a:ext uri="{FF2B5EF4-FFF2-40B4-BE49-F238E27FC236}">
                <a16:creationId xmlns:a16="http://schemas.microsoft.com/office/drawing/2014/main" id="{89C41009-6B30-30C9-BFBB-9286D1A4FA20}"/>
              </a:ext>
            </a:extLst>
          </p:cNvPr>
          <p:cNvSpPr txBox="1"/>
          <p:nvPr/>
        </p:nvSpPr>
        <p:spPr>
          <a:xfrm>
            <a:off x="213532" y="1859498"/>
            <a:ext cx="3733433" cy="5509200"/>
          </a:xfrm>
          <a:prstGeom prst="rect">
            <a:avLst/>
          </a:prstGeom>
          <a:noFill/>
        </p:spPr>
        <p:txBody>
          <a:bodyPr wrap="square" rtlCol="0">
            <a:spAutoFit/>
          </a:bodyPr>
          <a:lstStyle/>
          <a:p>
            <a:pPr algn="ctr"/>
            <a:r>
              <a:rPr lang="en-US" sz="1400" b="1" u="sng" dirty="0">
                <a:latin typeface="Blacker Strokes - Personal use" panose="02000500000000000000" pitchFamily="2" charset="0"/>
              </a:rPr>
              <a:t>Weekly Skills</a:t>
            </a:r>
          </a:p>
          <a:p>
            <a:pPr algn="ctr"/>
            <a:endParaRPr lang="en-US" sz="800" dirty="0">
              <a:latin typeface="Blacker Strokes - Personal use" panose="02000500000000000000" pitchFamily="2" charset="0"/>
            </a:endParaRPr>
          </a:p>
          <a:p>
            <a:r>
              <a:rPr lang="en-US" sz="1000" b="1" u="sng" dirty="0">
                <a:latin typeface="Chalkboard" panose="03050602040202020205" pitchFamily="66" charset="77"/>
              </a:rPr>
              <a:t>Reading</a:t>
            </a:r>
            <a:r>
              <a:rPr lang="en-US" sz="1000" b="1" dirty="0">
                <a:latin typeface="Chalkboard" panose="03050602040202020205" pitchFamily="66" charset="77"/>
              </a:rPr>
              <a:t> (Unit 8 Earth’s Surface)</a:t>
            </a:r>
          </a:p>
          <a:p>
            <a:r>
              <a:rPr lang="en-US" sz="1000" b="1" dirty="0"/>
              <a:t>Essential Question: How do we understand change?</a:t>
            </a:r>
          </a:p>
          <a:p>
            <a:endParaRPr lang="en-US" sz="1000" b="1" dirty="0"/>
          </a:p>
          <a:p>
            <a:r>
              <a:rPr lang="en-US" sz="1000" b="1" dirty="0"/>
              <a:t>Earth’s Surface-Unit 8 Week 1 Quiz – Feb 28</a:t>
            </a:r>
          </a:p>
          <a:p>
            <a:pPr marL="285750" indent="-285750">
              <a:buFont typeface="Arial" panose="020B0604020202020204" pitchFamily="34" charset="0"/>
              <a:buChar char="•"/>
            </a:pPr>
            <a:r>
              <a:rPr lang="en-US" sz="1000" dirty="0"/>
              <a:t>Generate and ask questions strategies</a:t>
            </a:r>
          </a:p>
          <a:p>
            <a:pPr marL="285750" indent="-285750">
              <a:buFont typeface="Arial" panose="020B0604020202020204" pitchFamily="34" charset="0"/>
              <a:buChar char="•"/>
            </a:pPr>
            <a:r>
              <a:rPr lang="en-US" sz="1000" dirty="0"/>
              <a:t>Create mental images to deepen understanding using photographs and text evidence to develop accurate visualizations of scientific concepts</a:t>
            </a:r>
          </a:p>
          <a:p>
            <a:pPr marL="285750" indent="-285750">
              <a:buFont typeface="Arial" panose="020B0604020202020204" pitchFamily="34" charset="0"/>
              <a:buChar char="•"/>
            </a:pPr>
            <a:r>
              <a:rPr lang="en-US" sz="1000" dirty="0"/>
              <a:t>Recognize cause and effect relationships in a science text</a:t>
            </a:r>
          </a:p>
          <a:p>
            <a:pPr marL="285750" indent="-285750">
              <a:buFont typeface="Arial" panose="020B0604020202020204" pitchFamily="34" charset="0"/>
              <a:buChar char="•"/>
            </a:pPr>
            <a:r>
              <a:rPr lang="en-US" sz="1000" dirty="0"/>
              <a:t>Use context clues to determine meaning of unfamiliar words</a:t>
            </a:r>
          </a:p>
          <a:p>
            <a:pPr marL="285750" indent="-285750">
              <a:buFont typeface="Arial" panose="020B0604020202020204" pitchFamily="34" charset="0"/>
              <a:buChar char="•"/>
            </a:pPr>
            <a:r>
              <a:rPr lang="en-US" sz="1000" dirty="0"/>
              <a:t>Identify and explain how text and graphic features reveal and support an author’s purpose</a:t>
            </a:r>
          </a:p>
          <a:p>
            <a:endParaRPr lang="en-US" sz="1000" dirty="0"/>
          </a:p>
          <a:p>
            <a:r>
              <a:rPr lang="en-US" sz="1000" b="1" dirty="0"/>
              <a:t>Earth’s Surface-Unit 8 Week 2 Quiz – Mar 21</a:t>
            </a:r>
            <a:endParaRPr lang="en-US" sz="1000" dirty="0"/>
          </a:p>
          <a:p>
            <a:pPr marL="285750" indent="-285750">
              <a:buFont typeface="Arial" panose="020B0604020202020204" pitchFamily="34" charset="0"/>
              <a:buChar char="•"/>
            </a:pPr>
            <a:r>
              <a:rPr lang="en-US" sz="1000" dirty="0"/>
              <a:t>Analyze how story elements are conveyed in folktales</a:t>
            </a:r>
          </a:p>
          <a:p>
            <a:pPr marL="285750" indent="-285750">
              <a:buFont typeface="Arial" panose="020B0604020202020204" pitchFamily="34" charset="0"/>
              <a:buChar char="•"/>
            </a:pPr>
            <a:r>
              <a:rPr lang="en-US" sz="1000" dirty="0"/>
              <a:t>Determine the central idea and important details of a text to develop a clear summary and synthesize information to create new and deeper understanding</a:t>
            </a:r>
          </a:p>
          <a:p>
            <a:pPr marL="285750" indent="-285750">
              <a:buFont typeface="Arial" panose="020B0604020202020204" pitchFamily="34" charset="0"/>
              <a:buChar char="•"/>
            </a:pPr>
            <a:r>
              <a:rPr lang="en-US" sz="1000" dirty="0"/>
              <a:t>Use print or digital resources to determine the precise meaning, syllabication, and pronunciation of unfamiliar words.</a:t>
            </a:r>
          </a:p>
          <a:p>
            <a:pPr marL="285750" indent="-285750">
              <a:buFont typeface="Arial" panose="020B0604020202020204" pitchFamily="34" charset="0"/>
              <a:buChar char="•"/>
            </a:pPr>
            <a:r>
              <a:rPr lang="en-US" sz="1000" dirty="0"/>
              <a:t>Determine the theme of a folktale</a:t>
            </a:r>
          </a:p>
          <a:p>
            <a:pPr marL="285750" indent="-285750">
              <a:buFont typeface="Arial" panose="020B0604020202020204" pitchFamily="34" charset="0"/>
              <a:buChar char="•"/>
            </a:pPr>
            <a:r>
              <a:rPr lang="en-US" sz="1000" dirty="0"/>
              <a:t>Compare and contrast folktales</a:t>
            </a:r>
          </a:p>
          <a:p>
            <a:r>
              <a:rPr lang="en-US" sz="1000" b="1" dirty="0"/>
              <a:t>Earth’s Surface-Unit 8 Week 3 TEST – Mar 28</a:t>
            </a:r>
          </a:p>
          <a:p>
            <a:pPr marL="285750" indent="-285750">
              <a:buFont typeface="Arial" panose="020B0604020202020204" pitchFamily="34" charset="0"/>
              <a:buChar char="•"/>
            </a:pPr>
            <a:r>
              <a:rPr lang="en-US" sz="1000" dirty="0"/>
              <a:t>Identify and explain how text and graphic features reveal and support an author’s purpose</a:t>
            </a:r>
          </a:p>
          <a:p>
            <a:pPr marL="285750" indent="-285750">
              <a:buFont typeface="Arial" panose="020B0604020202020204" pitchFamily="34" charset="0"/>
              <a:buChar char="•"/>
            </a:pPr>
            <a:r>
              <a:rPr lang="en-US" sz="1000" dirty="0"/>
              <a:t>Build vocabulary: use context clues to provide meaning to unclear terms</a:t>
            </a:r>
          </a:p>
          <a:p>
            <a:pPr marL="285750" indent="-285750">
              <a:buFont typeface="Arial" panose="020B0604020202020204" pitchFamily="34" charset="0"/>
              <a:buChar char="•"/>
            </a:pPr>
            <a:r>
              <a:rPr lang="en-US" sz="1000" dirty="0"/>
              <a:t>Recognize the cause  effect relationships in a science text</a:t>
            </a:r>
          </a:p>
          <a:p>
            <a:pPr marL="285750" indent="-285750">
              <a:buFont typeface="Arial" panose="020B0604020202020204" pitchFamily="34" charset="0"/>
              <a:buChar char="•"/>
            </a:pPr>
            <a:r>
              <a:rPr lang="en-US" sz="1000" dirty="0"/>
              <a:t>Identify examples of imagery and personification in a poem to determine author’s purpose</a:t>
            </a:r>
          </a:p>
          <a:p>
            <a:pPr algn="l"/>
            <a:endParaRPr lang="en-US" sz="1000" b="0" i="0" dirty="0">
              <a:solidFill>
                <a:srgbClr val="212529"/>
              </a:solidFill>
              <a:effectLst/>
              <a:latin typeface="Open Sans" panose="020B0606030504020204" pitchFamily="34" charset="0"/>
            </a:endParaRPr>
          </a:p>
        </p:txBody>
      </p:sp>
      <p:sp>
        <p:nvSpPr>
          <p:cNvPr id="3" name="Rounded Rectangle 2">
            <a:extLst>
              <a:ext uri="{FF2B5EF4-FFF2-40B4-BE49-F238E27FC236}">
                <a16:creationId xmlns:a16="http://schemas.microsoft.com/office/drawing/2014/main" id="{E8B69ADB-EED9-7E6A-8E55-E60BF2FF32FF}"/>
              </a:ext>
            </a:extLst>
          </p:cNvPr>
          <p:cNvSpPr/>
          <p:nvPr/>
        </p:nvSpPr>
        <p:spPr>
          <a:xfrm>
            <a:off x="3966009" y="7829723"/>
            <a:ext cx="2808711" cy="1004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Contact Information:</a:t>
            </a:r>
          </a:p>
          <a:p>
            <a:pPr algn="ctr"/>
            <a:r>
              <a:rPr lang="en-US" sz="1200" dirty="0">
                <a:solidFill>
                  <a:schemeClr val="tx1"/>
                </a:solidFill>
              </a:rPr>
              <a:t>School Phone: (334) 887-2110</a:t>
            </a:r>
          </a:p>
          <a:p>
            <a:pPr algn="ctr"/>
            <a:r>
              <a:rPr lang="en-US" sz="1200" dirty="0">
                <a:solidFill>
                  <a:schemeClr val="tx1"/>
                </a:solidFill>
              </a:rPr>
              <a:t>Email: </a:t>
            </a:r>
            <a:r>
              <a:rPr lang="en-US" sz="1200" dirty="0">
                <a:solidFill>
                  <a:schemeClr val="tx1"/>
                </a:solidFill>
                <a:hlinkClick r:id="rId5"/>
              </a:rPr>
              <a:t>mkrhodes@auburnschools.org</a:t>
            </a:r>
            <a:endParaRPr lang="en-US" sz="1200" dirty="0">
              <a:solidFill>
                <a:schemeClr val="tx1"/>
              </a:solidFill>
            </a:endParaRPr>
          </a:p>
          <a:p>
            <a:pPr algn="ctr"/>
            <a:r>
              <a:rPr lang="en-US" sz="1200" dirty="0">
                <a:solidFill>
                  <a:schemeClr val="tx1"/>
                </a:solidFill>
              </a:rPr>
              <a:t>Class Dojo</a:t>
            </a:r>
          </a:p>
        </p:txBody>
      </p:sp>
      <p:sp>
        <p:nvSpPr>
          <p:cNvPr id="6" name="TextBox 5">
            <a:extLst>
              <a:ext uri="{FF2B5EF4-FFF2-40B4-BE49-F238E27FC236}">
                <a16:creationId xmlns:a16="http://schemas.microsoft.com/office/drawing/2014/main" id="{BB2CBA9C-A477-F21E-23DF-34FBE657FE16}"/>
              </a:ext>
            </a:extLst>
          </p:cNvPr>
          <p:cNvSpPr txBox="1"/>
          <p:nvPr/>
        </p:nvSpPr>
        <p:spPr>
          <a:xfrm>
            <a:off x="869949" y="956247"/>
            <a:ext cx="3061168" cy="646331"/>
          </a:xfrm>
          <a:prstGeom prst="rect">
            <a:avLst/>
          </a:prstGeom>
          <a:noFill/>
        </p:spPr>
        <p:txBody>
          <a:bodyPr wrap="square">
            <a:spAutoFit/>
          </a:bodyPr>
          <a:lstStyle/>
          <a:p>
            <a:pPr algn="ctr"/>
            <a:endParaRPr lang="en-AU" b="1" u="sng" dirty="0">
              <a:latin typeface="Century Gothic" panose="020B0502020202020204" pitchFamily="34" charset="0"/>
              <a:ea typeface="APLRainbowRug" panose="02000603000000000000" pitchFamily="2" charset="0"/>
            </a:endParaRPr>
          </a:p>
          <a:p>
            <a:pPr algn="ctr"/>
            <a:r>
              <a:rPr lang="en-AU" b="1" u="sng" dirty="0">
                <a:latin typeface="Century Gothic" panose="020B0502020202020204" pitchFamily="34" charset="0"/>
                <a:ea typeface="APLRainbowRug" panose="02000603000000000000" pitchFamily="2" charset="0"/>
              </a:rPr>
              <a:t>WHAT WE’RE LEARNING</a:t>
            </a:r>
          </a:p>
        </p:txBody>
      </p:sp>
      <p:sp>
        <p:nvSpPr>
          <p:cNvPr id="8" name="TextBox 7">
            <a:extLst>
              <a:ext uri="{FF2B5EF4-FFF2-40B4-BE49-F238E27FC236}">
                <a16:creationId xmlns:a16="http://schemas.microsoft.com/office/drawing/2014/main" id="{4920C047-FC03-C24E-93D2-A4BA1A6A056F}"/>
              </a:ext>
            </a:extLst>
          </p:cNvPr>
          <p:cNvSpPr txBox="1"/>
          <p:nvPr/>
        </p:nvSpPr>
        <p:spPr>
          <a:xfrm>
            <a:off x="259884" y="7350340"/>
            <a:ext cx="3702522" cy="1261884"/>
          </a:xfrm>
          <a:prstGeom prst="rect">
            <a:avLst/>
          </a:prstGeom>
          <a:noFill/>
        </p:spPr>
        <p:txBody>
          <a:bodyPr wrap="square" rtlCol="0">
            <a:spAutoFit/>
          </a:bodyPr>
          <a:lstStyle/>
          <a:p>
            <a:pPr algn="ctr"/>
            <a:r>
              <a:rPr lang="en-US" sz="1600" b="1" u="sng" dirty="0">
                <a:latin typeface="Chalkboard" panose="03050602040202020205" pitchFamily="66" charset="77"/>
              </a:rPr>
              <a:t>Math</a:t>
            </a:r>
            <a:r>
              <a:rPr lang="en-US" sz="1600" b="1" dirty="0">
                <a:latin typeface="Chalkboard" panose="03050602040202020205" pitchFamily="66" charset="77"/>
              </a:rPr>
              <a:t>  </a:t>
            </a:r>
            <a:endParaRPr lang="en-US" sz="1000" b="1" dirty="0">
              <a:latin typeface="Chalkboard" panose="03050602040202020205" pitchFamily="66" charset="77"/>
            </a:endParaRPr>
          </a:p>
          <a:p>
            <a:r>
              <a:rPr lang="en-US" sz="1000" dirty="0">
                <a:latin typeface="Chalkboard" panose="03050602040202020205" pitchFamily="66" charset="77"/>
              </a:rPr>
              <a:t>Topic 12: Understand Fractions as Numbers</a:t>
            </a:r>
          </a:p>
          <a:p>
            <a:r>
              <a:rPr lang="en-US" sz="1000" b="1" dirty="0">
                <a:latin typeface="Chalkboard" panose="03050602040202020205" pitchFamily="66" charset="77"/>
              </a:rPr>
              <a:t>Test – Feb 27</a:t>
            </a:r>
          </a:p>
          <a:p>
            <a:endParaRPr lang="en-US" sz="1000" dirty="0">
              <a:latin typeface="Chalkboard" panose="03050602040202020205" pitchFamily="66" charset="77"/>
            </a:endParaRPr>
          </a:p>
          <a:p>
            <a:r>
              <a:rPr lang="en-US" sz="1000" dirty="0">
                <a:latin typeface="Chalkboard" panose="03050602040202020205" pitchFamily="66" charset="77"/>
              </a:rPr>
              <a:t>Topic 13: Fraction Equivalence and Comparison</a:t>
            </a:r>
            <a:endParaRPr lang="en-US" sz="1000" b="1" dirty="0">
              <a:latin typeface="Chalkboard" panose="03050602040202020205" pitchFamily="66" charset="77"/>
            </a:endParaRPr>
          </a:p>
          <a:p>
            <a:r>
              <a:rPr lang="en-US" sz="1000" b="1" dirty="0">
                <a:latin typeface="Chalkboard" panose="03050602040202020205" pitchFamily="66" charset="77"/>
              </a:rPr>
              <a:t>Mid-Chapter Checkpoint Quiz – Mar 6</a:t>
            </a:r>
          </a:p>
          <a:p>
            <a:r>
              <a:rPr lang="en-US" sz="1000" b="1" dirty="0">
                <a:latin typeface="Chalkboard" panose="03050602040202020205" pitchFamily="66" charset="77"/>
              </a:rPr>
              <a:t>Test – Mar 21</a:t>
            </a:r>
          </a:p>
        </p:txBody>
      </p:sp>
      <p:pic>
        <p:nvPicPr>
          <p:cNvPr id="10" name="Picture 9" descr="A red electric guitar on a black background&#10;&#10;Description automatically generated">
            <a:extLst>
              <a:ext uri="{FF2B5EF4-FFF2-40B4-BE49-F238E27FC236}">
                <a16:creationId xmlns:a16="http://schemas.microsoft.com/office/drawing/2014/main" id="{D28A55B1-01B5-3C8A-8C42-E8269010B6C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061338" y="7954140"/>
            <a:ext cx="735324" cy="660908"/>
          </a:xfrm>
          <a:prstGeom prst="rect">
            <a:avLst/>
          </a:prstGeom>
        </p:spPr>
      </p:pic>
    </p:spTree>
    <p:extLst>
      <p:ext uri="{BB962C8B-B14F-4D97-AF65-F5344CB8AC3E}">
        <p14:creationId xmlns:p14="http://schemas.microsoft.com/office/powerpoint/2010/main" val="17911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EFD5E-C186-0227-56D3-FBF8767F37C7}"/>
              </a:ext>
            </a:extLst>
          </p:cNvPr>
          <p:cNvSpPr/>
          <p:nvPr/>
        </p:nvSpPr>
        <p:spPr>
          <a:xfrm>
            <a:off x="163542" y="275181"/>
            <a:ext cx="3406652" cy="75028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ysClr val="windowText" lastClr="000000"/>
              </a:solidFill>
            </a:endParaRPr>
          </a:p>
        </p:txBody>
      </p:sp>
      <p:sp>
        <p:nvSpPr>
          <p:cNvPr id="3" name="TextBox 2">
            <a:extLst>
              <a:ext uri="{FF2B5EF4-FFF2-40B4-BE49-F238E27FC236}">
                <a16:creationId xmlns:a16="http://schemas.microsoft.com/office/drawing/2014/main" id="{0B87BA20-040C-C571-7D8B-F3959A944E72}"/>
              </a:ext>
            </a:extLst>
          </p:cNvPr>
          <p:cNvSpPr txBox="1"/>
          <p:nvPr/>
        </p:nvSpPr>
        <p:spPr>
          <a:xfrm>
            <a:off x="235998" y="278513"/>
            <a:ext cx="3261740" cy="6909584"/>
          </a:xfrm>
          <a:prstGeom prst="rect">
            <a:avLst/>
          </a:prstGeom>
          <a:noFill/>
        </p:spPr>
        <p:txBody>
          <a:bodyPr wrap="square" rtlCol="0">
            <a:spAutoFit/>
          </a:bodyPr>
          <a:lstStyle/>
          <a:p>
            <a:pPr algn="ctr"/>
            <a:r>
              <a:rPr lang="en-US" sz="1600" b="1" u="sng" dirty="0">
                <a:latin typeface="Chalkboard" panose="03050602040202020205" pitchFamily="66" charset="77"/>
              </a:rPr>
              <a:t>Word Study</a:t>
            </a:r>
            <a:endParaRPr lang="en-US" sz="1400" dirty="0">
              <a:latin typeface="Chalkboard" panose="03050602040202020205" pitchFamily="66" charset="77"/>
            </a:endParaRPr>
          </a:p>
          <a:p>
            <a:endParaRPr lang="en-US" sz="1200" dirty="0">
              <a:latin typeface="Chalkboard" panose="03050602040202020205" pitchFamily="66" charset="77"/>
            </a:endParaRPr>
          </a:p>
          <a:p>
            <a:r>
              <a:rPr lang="en-US" sz="1000" dirty="0">
                <a:latin typeface="Chalkboard" panose="03050602040202020205" pitchFamily="66" charset="77"/>
              </a:rPr>
              <a:t>The words listed below follow certain patterns that we are practicing in class during our lessons each week.</a:t>
            </a:r>
            <a:r>
              <a:rPr lang="en-US" sz="1000" b="1" dirty="0">
                <a:latin typeface="Chalkboard" panose="03050602040202020205" pitchFamily="66" charset="77"/>
              </a:rPr>
              <a:t> These may not be the exact words on the assessment. </a:t>
            </a:r>
            <a:r>
              <a:rPr lang="en-US" sz="1000" dirty="0">
                <a:latin typeface="Chalkboard" panose="03050602040202020205" pitchFamily="66" charset="77"/>
              </a:rPr>
              <a:t>The students should be able to apply patterns to spell words on the test and the dictation sentences. Study the words on the automaticity sheets each week to assist in learning to spell words with these patterns.</a:t>
            </a:r>
          </a:p>
          <a:p>
            <a:endParaRPr lang="en-US" sz="1200" dirty="0">
              <a:latin typeface="Chalkboard" panose="03050602040202020205" pitchFamily="66" charset="77"/>
            </a:endParaRPr>
          </a:p>
          <a:p>
            <a:pPr algn="ctr"/>
            <a:r>
              <a:rPr lang="en-US" sz="1200" b="1" dirty="0">
                <a:latin typeface="Chalkboard" panose="03050602040202020205" pitchFamily="66" charset="77"/>
              </a:rPr>
              <a:t>**Spelling &amp; Dictation Test – March 28**</a:t>
            </a:r>
          </a:p>
          <a:p>
            <a:endParaRPr lang="en-US" sz="1200" b="1" dirty="0">
              <a:latin typeface="Chalkboard" panose="03050602040202020205" pitchFamily="66" charset="77"/>
            </a:endParaRPr>
          </a:p>
          <a:p>
            <a:r>
              <a:rPr lang="en-US" sz="1200" b="1" dirty="0">
                <a:latin typeface="Chalkboard" panose="03050602040202020205" pitchFamily="66" charset="77"/>
              </a:rPr>
              <a:t>Unit 8 Week 1: Hard and Soft c</a:t>
            </a:r>
          </a:p>
          <a:p>
            <a:r>
              <a:rPr lang="en-US" sz="900" dirty="0">
                <a:latin typeface="McLaren"/>
              </a:rPr>
              <a:t>When </a:t>
            </a:r>
            <a:r>
              <a:rPr lang="en-US" sz="900" b="1" dirty="0">
                <a:latin typeface="McLaren"/>
              </a:rPr>
              <a:t>c</a:t>
            </a:r>
            <a:r>
              <a:rPr lang="en-US" sz="900" dirty="0">
                <a:latin typeface="McLaren"/>
              </a:rPr>
              <a:t> is followed by the vowel </a:t>
            </a:r>
            <a:r>
              <a:rPr lang="en-US" sz="900" b="1" dirty="0">
                <a:latin typeface="McLaren"/>
              </a:rPr>
              <a:t>a</a:t>
            </a:r>
            <a:r>
              <a:rPr lang="en-US" sz="900" dirty="0">
                <a:latin typeface="McLaren"/>
              </a:rPr>
              <a:t>, </a:t>
            </a:r>
            <a:r>
              <a:rPr lang="en-US" sz="900" b="1" dirty="0">
                <a:latin typeface="McLaren"/>
              </a:rPr>
              <a:t>o</a:t>
            </a:r>
            <a:r>
              <a:rPr lang="en-US" sz="900" dirty="0">
                <a:latin typeface="McLaren"/>
              </a:rPr>
              <a:t>, or </a:t>
            </a:r>
            <a:r>
              <a:rPr lang="en-US" sz="900" b="1" dirty="0">
                <a:latin typeface="McLaren"/>
              </a:rPr>
              <a:t>u</a:t>
            </a:r>
            <a:r>
              <a:rPr lang="en-US" sz="900" dirty="0">
                <a:latin typeface="McLaren"/>
              </a:rPr>
              <a:t>, it usually is pronounced </a:t>
            </a:r>
            <a:r>
              <a:rPr lang="en-US" sz="900" b="1" dirty="0">
                <a:latin typeface="McLaren"/>
              </a:rPr>
              <a:t>/k/</a:t>
            </a:r>
            <a:r>
              <a:rPr lang="en-US" sz="900" dirty="0">
                <a:latin typeface="McLaren"/>
              </a:rPr>
              <a:t>.</a:t>
            </a:r>
          </a:p>
          <a:p>
            <a:r>
              <a:rPr lang="en-US" sz="900" b="1" dirty="0">
                <a:effectLst/>
                <a:latin typeface="McLaren"/>
              </a:rPr>
              <a:t>Examples: </a:t>
            </a:r>
          </a:p>
          <a:p>
            <a:r>
              <a:rPr lang="en-US" sz="900" dirty="0">
                <a:latin typeface="McLaren"/>
              </a:rPr>
              <a:t>c</a:t>
            </a:r>
            <a:r>
              <a:rPr lang="en-US" sz="900" dirty="0">
                <a:effectLst/>
                <a:latin typeface="McLaren"/>
              </a:rPr>
              <a:t>ave, cost, cuddle</a:t>
            </a:r>
          </a:p>
          <a:p>
            <a:endParaRPr lang="en-US" sz="900" dirty="0">
              <a:effectLst/>
              <a:latin typeface="McLaren"/>
            </a:endParaRPr>
          </a:p>
          <a:p>
            <a:r>
              <a:rPr lang="en-US" sz="900" dirty="0">
                <a:effectLst/>
                <a:latin typeface="McLaren"/>
              </a:rPr>
              <a:t>When </a:t>
            </a:r>
            <a:r>
              <a:rPr lang="en-US" sz="900" b="1" dirty="0">
                <a:effectLst/>
                <a:latin typeface="McLaren"/>
              </a:rPr>
              <a:t>c</a:t>
            </a:r>
            <a:r>
              <a:rPr lang="en-US" sz="900" dirty="0">
                <a:effectLst/>
                <a:latin typeface="McLaren"/>
              </a:rPr>
              <a:t> is fo</a:t>
            </a:r>
            <a:r>
              <a:rPr lang="en-US" sz="900" dirty="0">
                <a:latin typeface="McLaren"/>
              </a:rPr>
              <a:t>llowed by the vowel </a:t>
            </a:r>
            <a:r>
              <a:rPr lang="en-US" sz="900" b="1" dirty="0">
                <a:latin typeface="McLaren"/>
              </a:rPr>
              <a:t>e</a:t>
            </a:r>
            <a:r>
              <a:rPr lang="en-US" sz="900" dirty="0">
                <a:latin typeface="McLaren"/>
              </a:rPr>
              <a:t>, </a:t>
            </a:r>
            <a:r>
              <a:rPr lang="en-US" sz="900" b="1" dirty="0" err="1">
                <a:latin typeface="McLaren"/>
              </a:rPr>
              <a:t>i</a:t>
            </a:r>
            <a:r>
              <a:rPr lang="en-US" sz="900" dirty="0">
                <a:latin typeface="McLaren"/>
              </a:rPr>
              <a:t>, or </a:t>
            </a:r>
            <a:r>
              <a:rPr lang="en-US" sz="900" b="1" dirty="0">
                <a:latin typeface="McLaren"/>
              </a:rPr>
              <a:t>y</a:t>
            </a:r>
            <a:r>
              <a:rPr lang="en-US" sz="900" dirty="0">
                <a:latin typeface="McLaren"/>
              </a:rPr>
              <a:t>, it usually is pronounced </a:t>
            </a:r>
            <a:r>
              <a:rPr lang="en-US" sz="900" b="1" dirty="0">
                <a:latin typeface="McLaren"/>
              </a:rPr>
              <a:t>/s/</a:t>
            </a:r>
            <a:r>
              <a:rPr lang="en-US" sz="900" dirty="0">
                <a:latin typeface="McLaren"/>
              </a:rPr>
              <a:t>.</a:t>
            </a:r>
            <a:endParaRPr lang="en-US" sz="900" b="1" dirty="0">
              <a:effectLst/>
            </a:endParaRPr>
          </a:p>
          <a:p>
            <a:r>
              <a:rPr lang="en-US" sz="900" b="1" dirty="0">
                <a:effectLst/>
                <a:latin typeface="McLaren"/>
              </a:rPr>
              <a:t>Examples: </a:t>
            </a:r>
          </a:p>
          <a:p>
            <a:r>
              <a:rPr lang="en-US" sz="900" dirty="0">
                <a:latin typeface="Chalkboard" panose="03050602040202020205" pitchFamily="66" charset="77"/>
              </a:rPr>
              <a:t>cell, city, fancy</a:t>
            </a:r>
          </a:p>
          <a:p>
            <a:endParaRPr lang="en-US" sz="1000" dirty="0">
              <a:latin typeface="Chalkboard" panose="03050602040202020205" pitchFamily="66" charset="77"/>
            </a:endParaRPr>
          </a:p>
          <a:p>
            <a:endParaRPr lang="en-US" sz="1000" dirty="0">
              <a:latin typeface="Chalkboard" panose="03050602040202020205" pitchFamily="66" charset="77"/>
            </a:endParaRPr>
          </a:p>
          <a:p>
            <a:r>
              <a:rPr lang="en-US" sz="1200" b="1" dirty="0">
                <a:latin typeface="Chalkboard" panose="03050602040202020205" pitchFamily="66" charset="77"/>
              </a:rPr>
              <a:t>Unit 8 Week 2: Hard and Soft g</a:t>
            </a:r>
          </a:p>
          <a:p>
            <a:r>
              <a:rPr lang="en-US" sz="900" dirty="0">
                <a:latin typeface="McLaren"/>
              </a:rPr>
              <a:t>When </a:t>
            </a:r>
            <a:r>
              <a:rPr lang="en-US" sz="900" b="1" dirty="0">
                <a:latin typeface="McLaren"/>
              </a:rPr>
              <a:t>g</a:t>
            </a:r>
            <a:r>
              <a:rPr lang="en-US" sz="900" dirty="0">
                <a:latin typeface="McLaren"/>
              </a:rPr>
              <a:t> is followed by the vowel </a:t>
            </a:r>
            <a:r>
              <a:rPr lang="en-US" sz="900" b="1" dirty="0">
                <a:latin typeface="McLaren"/>
              </a:rPr>
              <a:t>a</a:t>
            </a:r>
            <a:r>
              <a:rPr lang="en-US" sz="900" dirty="0">
                <a:latin typeface="McLaren"/>
              </a:rPr>
              <a:t>, </a:t>
            </a:r>
            <a:r>
              <a:rPr lang="en-US" sz="900" b="1" dirty="0">
                <a:latin typeface="McLaren"/>
              </a:rPr>
              <a:t>o</a:t>
            </a:r>
            <a:r>
              <a:rPr lang="en-US" sz="900" dirty="0">
                <a:latin typeface="McLaren"/>
              </a:rPr>
              <a:t>, or </a:t>
            </a:r>
            <a:r>
              <a:rPr lang="en-US" sz="900" b="1" dirty="0">
                <a:latin typeface="McLaren"/>
              </a:rPr>
              <a:t>u</a:t>
            </a:r>
            <a:r>
              <a:rPr lang="en-US" sz="900" dirty="0">
                <a:latin typeface="McLaren"/>
              </a:rPr>
              <a:t>, it usually is pronounced </a:t>
            </a:r>
            <a:r>
              <a:rPr lang="en-US" sz="900" b="1" dirty="0">
                <a:latin typeface="McLaren"/>
              </a:rPr>
              <a:t>/g/</a:t>
            </a:r>
            <a:r>
              <a:rPr lang="en-US" sz="900" dirty="0">
                <a:latin typeface="McLaren"/>
              </a:rPr>
              <a:t>.</a:t>
            </a:r>
          </a:p>
          <a:p>
            <a:r>
              <a:rPr lang="en-US" sz="900" b="1" dirty="0">
                <a:effectLst/>
                <a:latin typeface="McLaren"/>
              </a:rPr>
              <a:t>Examples: </a:t>
            </a:r>
          </a:p>
          <a:p>
            <a:r>
              <a:rPr lang="en-US" sz="900" dirty="0">
                <a:latin typeface="McLaren"/>
              </a:rPr>
              <a:t>game, golden, guppy</a:t>
            </a:r>
            <a:endParaRPr lang="en-US" sz="900" dirty="0">
              <a:effectLst/>
              <a:latin typeface="McLaren"/>
            </a:endParaRPr>
          </a:p>
          <a:p>
            <a:endParaRPr lang="en-US" sz="900" dirty="0">
              <a:effectLst/>
              <a:latin typeface="McLaren"/>
            </a:endParaRPr>
          </a:p>
          <a:p>
            <a:r>
              <a:rPr lang="en-US" sz="900" dirty="0">
                <a:effectLst/>
                <a:latin typeface="McLaren"/>
              </a:rPr>
              <a:t>When </a:t>
            </a:r>
            <a:r>
              <a:rPr lang="en-US" sz="900" b="1" dirty="0">
                <a:effectLst/>
                <a:latin typeface="McLaren"/>
              </a:rPr>
              <a:t>g</a:t>
            </a:r>
            <a:r>
              <a:rPr lang="en-US" sz="900" dirty="0">
                <a:effectLst/>
                <a:latin typeface="McLaren"/>
              </a:rPr>
              <a:t> is fo</a:t>
            </a:r>
            <a:r>
              <a:rPr lang="en-US" sz="900" dirty="0">
                <a:latin typeface="McLaren"/>
              </a:rPr>
              <a:t>llowed by the vowel </a:t>
            </a:r>
            <a:r>
              <a:rPr lang="en-US" sz="900" b="1" dirty="0">
                <a:latin typeface="McLaren"/>
              </a:rPr>
              <a:t>e</a:t>
            </a:r>
            <a:r>
              <a:rPr lang="en-US" sz="900" dirty="0">
                <a:latin typeface="McLaren"/>
              </a:rPr>
              <a:t>, </a:t>
            </a:r>
            <a:r>
              <a:rPr lang="en-US" sz="900" b="1" dirty="0" err="1">
                <a:latin typeface="McLaren"/>
              </a:rPr>
              <a:t>i</a:t>
            </a:r>
            <a:r>
              <a:rPr lang="en-US" sz="900" dirty="0">
                <a:latin typeface="McLaren"/>
              </a:rPr>
              <a:t>, or </a:t>
            </a:r>
            <a:r>
              <a:rPr lang="en-US" sz="900" b="1" dirty="0">
                <a:latin typeface="McLaren"/>
              </a:rPr>
              <a:t>y</a:t>
            </a:r>
            <a:r>
              <a:rPr lang="en-US" sz="900" dirty="0">
                <a:latin typeface="McLaren"/>
              </a:rPr>
              <a:t>, it usually is pronounced </a:t>
            </a:r>
            <a:r>
              <a:rPr lang="en-US" sz="900" b="1" dirty="0">
                <a:latin typeface="McLaren"/>
              </a:rPr>
              <a:t>/j/</a:t>
            </a:r>
            <a:r>
              <a:rPr lang="en-US" sz="900" dirty="0">
                <a:latin typeface="McLaren"/>
              </a:rPr>
              <a:t>.</a:t>
            </a:r>
            <a:endParaRPr lang="en-US" sz="900" b="1" dirty="0">
              <a:effectLst/>
            </a:endParaRPr>
          </a:p>
          <a:p>
            <a:r>
              <a:rPr lang="en-US" sz="900" b="1" dirty="0">
                <a:effectLst/>
                <a:latin typeface="McLaren"/>
              </a:rPr>
              <a:t>Examples: </a:t>
            </a:r>
          </a:p>
          <a:p>
            <a:r>
              <a:rPr lang="en-US" sz="900" dirty="0">
                <a:latin typeface="Chalkboard" panose="03050602040202020205" pitchFamily="66" charset="77"/>
              </a:rPr>
              <a:t>gentle, giant, gym</a:t>
            </a:r>
          </a:p>
          <a:p>
            <a:br>
              <a:rPr lang="en-US" sz="900" dirty="0">
                <a:effectLst/>
                <a:latin typeface="McLaren"/>
              </a:rPr>
            </a:br>
            <a:endParaRPr lang="en-US" sz="900" dirty="0">
              <a:latin typeface="Chalkboard" panose="03050602040202020205" pitchFamily="66" charset="77"/>
            </a:endParaRPr>
          </a:p>
          <a:p>
            <a:r>
              <a:rPr lang="en-US" sz="900" dirty="0">
                <a:latin typeface="Chalkboard" panose="03050602040202020205" pitchFamily="66" charset="77"/>
              </a:rPr>
              <a:t>	</a:t>
            </a:r>
            <a:endParaRPr lang="en-US" sz="1200" dirty="0">
              <a:latin typeface="Chalkboard" panose="03050602040202020205" pitchFamily="66" charset="77"/>
            </a:endParaRPr>
          </a:p>
          <a:p>
            <a:r>
              <a:rPr lang="en-US" sz="1200" b="1" dirty="0">
                <a:latin typeface="Chalkboard" panose="03050602040202020205" pitchFamily="66" charset="77"/>
              </a:rPr>
              <a:t>Unit 8 Week 3: Diphthongs /</a:t>
            </a:r>
            <a:r>
              <a:rPr lang="en-US" sz="1200" b="1" dirty="0" err="1">
                <a:latin typeface="Chalkboard" panose="03050602040202020205" pitchFamily="66" charset="77"/>
              </a:rPr>
              <a:t>ou</a:t>
            </a:r>
            <a:r>
              <a:rPr lang="en-US" sz="1200" b="1" dirty="0">
                <a:latin typeface="Chalkboard" panose="03050602040202020205" pitchFamily="66" charset="77"/>
              </a:rPr>
              <a:t>/ and /oi/</a:t>
            </a:r>
          </a:p>
          <a:p>
            <a:r>
              <a:rPr lang="en-US" sz="900" dirty="0">
                <a:latin typeface="McLaren"/>
              </a:rPr>
              <a:t>The diphthongs /</a:t>
            </a:r>
            <a:r>
              <a:rPr lang="en-US" sz="900" dirty="0" err="1">
                <a:latin typeface="McLaren"/>
              </a:rPr>
              <a:t>ou</a:t>
            </a:r>
            <a:r>
              <a:rPr lang="en-US" sz="900" dirty="0">
                <a:latin typeface="McLaren"/>
              </a:rPr>
              <a:t>/ sound can be spelled with “</a:t>
            </a:r>
            <a:r>
              <a:rPr lang="en-US" sz="900" dirty="0" err="1">
                <a:latin typeface="McLaren"/>
              </a:rPr>
              <a:t>ou</a:t>
            </a:r>
            <a:r>
              <a:rPr lang="en-US" sz="900" dirty="0">
                <a:latin typeface="McLaren"/>
              </a:rPr>
              <a:t>” or “ow”.</a:t>
            </a:r>
          </a:p>
          <a:p>
            <a:r>
              <a:rPr lang="en-US" sz="900" b="1" dirty="0">
                <a:effectLst/>
                <a:latin typeface="McLaren"/>
              </a:rPr>
              <a:t>Examples: </a:t>
            </a:r>
          </a:p>
          <a:p>
            <a:r>
              <a:rPr lang="en-US" sz="900" dirty="0">
                <a:latin typeface="Chalkboard" panose="03050602040202020205" pitchFamily="66" charset="77"/>
              </a:rPr>
              <a:t>round, sprout, town, growl</a:t>
            </a:r>
          </a:p>
          <a:p>
            <a:r>
              <a:rPr lang="en-US" sz="900" dirty="0">
                <a:latin typeface="McLaren"/>
              </a:rPr>
              <a:t>The diphthongs /</a:t>
            </a:r>
            <a:r>
              <a:rPr lang="en-US" sz="900" dirty="0" err="1">
                <a:latin typeface="McLaren"/>
              </a:rPr>
              <a:t>ou</a:t>
            </a:r>
            <a:r>
              <a:rPr lang="en-US" sz="900" dirty="0">
                <a:latin typeface="McLaren"/>
              </a:rPr>
              <a:t>/ sound can be spelled with “oi” or “oy”.</a:t>
            </a:r>
            <a:endParaRPr lang="en-US" sz="900" b="1" dirty="0">
              <a:latin typeface="Chalkboard" panose="03050602040202020205" pitchFamily="66" charset="77"/>
            </a:endParaRPr>
          </a:p>
          <a:p>
            <a:r>
              <a:rPr lang="en-US" sz="900" b="1" dirty="0">
                <a:effectLst/>
                <a:latin typeface="McLaren"/>
              </a:rPr>
              <a:t>Examples: </a:t>
            </a:r>
          </a:p>
          <a:p>
            <a:r>
              <a:rPr lang="en-US" sz="900" dirty="0">
                <a:latin typeface="Chalkboard" panose="03050602040202020205" pitchFamily="66" charset="77"/>
              </a:rPr>
              <a:t>join, noisy, boy, loyal</a:t>
            </a:r>
          </a:p>
        </p:txBody>
      </p:sp>
      <p:sp>
        <p:nvSpPr>
          <p:cNvPr id="7" name="Alternative Process 6">
            <a:extLst>
              <a:ext uri="{FF2B5EF4-FFF2-40B4-BE49-F238E27FC236}">
                <a16:creationId xmlns:a16="http://schemas.microsoft.com/office/drawing/2014/main" id="{11FBE917-EE15-8242-D3A4-C9665F85659E}"/>
              </a:ext>
            </a:extLst>
          </p:cNvPr>
          <p:cNvSpPr/>
          <p:nvPr/>
        </p:nvSpPr>
        <p:spPr>
          <a:xfrm>
            <a:off x="3682319" y="275180"/>
            <a:ext cx="3012140" cy="7954419"/>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FC3B3F-FA23-63B7-E735-F40DF160453D}"/>
              </a:ext>
            </a:extLst>
          </p:cNvPr>
          <p:cNvSpPr txBox="1"/>
          <p:nvPr/>
        </p:nvSpPr>
        <p:spPr>
          <a:xfrm>
            <a:off x="3682319" y="265348"/>
            <a:ext cx="3012138" cy="7263527"/>
          </a:xfrm>
          <a:prstGeom prst="rect">
            <a:avLst/>
          </a:prstGeom>
          <a:noFill/>
        </p:spPr>
        <p:txBody>
          <a:bodyPr wrap="square" rtlCol="0">
            <a:spAutoFit/>
          </a:bodyPr>
          <a:lstStyle/>
          <a:p>
            <a:pPr algn="ctr"/>
            <a:r>
              <a:rPr lang="en-US" sz="1600" b="1" u="sng" dirty="0">
                <a:latin typeface="Chalkboard" panose="03050602040202020205" pitchFamily="66" charset="77"/>
              </a:rPr>
              <a:t>Vocabulary </a:t>
            </a:r>
          </a:p>
          <a:p>
            <a:endParaRPr lang="en-US" sz="1200" dirty="0">
              <a:latin typeface="Chalkboard" panose="03050602040202020205" pitchFamily="66" charset="77"/>
            </a:endParaRPr>
          </a:p>
          <a:p>
            <a:r>
              <a:rPr lang="en-US" sz="1000" dirty="0">
                <a:latin typeface="Chalkboard" panose="03050602040202020205" pitchFamily="66" charset="77"/>
              </a:rPr>
              <a:t>These 15 vocabulary words will be on the test at the end of the 3-week unit. Please keep studying the words &amp; definitions for the test. </a:t>
            </a:r>
          </a:p>
          <a:p>
            <a:endParaRPr lang="en-US" sz="1200" b="1" dirty="0">
              <a:latin typeface="Chalkboard" panose="03050602040202020205" pitchFamily="66" charset="77"/>
            </a:endParaRPr>
          </a:p>
          <a:p>
            <a:pPr algn="ctr"/>
            <a:r>
              <a:rPr lang="en-US" sz="1200" b="1" dirty="0">
                <a:latin typeface="Chalkboard" panose="03050602040202020205" pitchFamily="66" charset="77"/>
              </a:rPr>
              <a:t>**Vocabulary Test – March 27**</a:t>
            </a:r>
            <a:endParaRPr lang="en-US" sz="1200" b="1" u="sng" dirty="0">
              <a:latin typeface="Chalkboard" panose="03050602040202020205" pitchFamily="66" charset="77"/>
            </a:endParaRPr>
          </a:p>
          <a:p>
            <a:endParaRPr lang="en-US" sz="1200" dirty="0">
              <a:latin typeface="Chalkboard" panose="03050602040202020205" pitchFamily="66" charset="77"/>
            </a:endParaRPr>
          </a:p>
          <a:p>
            <a:r>
              <a:rPr lang="en-US" sz="1200" u="sng" dirty="0">
                <a:latin typeface="Chalkboard" panose="03050602040202020205" pitchFamily="66" charset="77"/>
              </a:rPr>
              <a:t>Unit 8 Week 1</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result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the conclusion or the effect</a:t>
            </a:r>
            <a:endParaRPr lang="en-AU" sz="1200" dirty="0">
              <a:solidFill>
                <a:schemeClr val="tx1"/>
              </a:solidFill>
              <a:latin typeface="Century Gothic" panose="020B0502020202020204" pitchFamily="34" charset="0"/>
              <a:ea typeface="HELLOANTSONFIRE" panose="02000603000000000000" pitchFamily="2" charset="0"/>
            </a:endParaRP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typical </a:t>
            </a:r>
            <a:r>
              <a:rPr lang="en-AU" sz="1200" dirty="0">
                <a:latin typeface="Century Gothic" panose="020B0502020202020204" pitchFamily="34" charset="0"/>
                <a:ea typeface="HELLOANTSONFIRE" panose="02000603000000000000" pitchFamily="2" charset="0"/>
              </a:rPr>
              <a:t>– normal, average; to be expected</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region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an area of Earth’s surface with common features</a:t>
            </a:r>
            <a:endParaRPr lang="en-AU" sz="1200" dirty="0">
              <a:solidFill>
                <a:schemeClr val="tx1"/>
              </a:solidFill>
              <a:latin typeface="Century Gothic" panose="020B0502020202020204" pitchFamily="34" charset="0"/>
              <a:ea typeface="HELLOANTSONFIRE" panose="02000603000000000000" pitchFamily="2" charset="0"/>
            </a:endParaRP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climate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the long-term weather pattern of a region</a:t>
            </a:r>
            <a:endParaRPr lang="en-AU" sz="1200" dirty="0">
              <a:solidFill>
                <a:schemeClr val="tx1"/>
              </a:solidFill>
              <a:latin typeface="Century Gothic" panose="020B0502020202020204" pitchFamily="34" charset="0"/>
              <a:ea typeface="HELLOANTSONFIRE" panose="02000603000000000000" pitchFamily="2" charset="0"/>
            </a:endParaRP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diverse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various, different, unlike</a:t>
            </a:r>
          </a:p>
          <a:p>
            <a:pPr marL="171450" indent="-171450">
              <a:buFont typeface="Arial" panose="020B0604020202020204" pitchFamily="34" charset="0"/>
              <a:buChar char="•"/>
            </a:pPr>
            <a:endParaRPr lang="en-AU" sz="1200" dirty="0">
              <a:latin typeface="Century Gothic" panose="020B0502020202020204" pitchFamily="34" charset="0"/>
              <a:ea typeface="HELLOANTSONFIRE" panose="02000603000000000000" pitchFamily="2" charset="0"/>
            </a:endParaRPr>
          </a:p>
          <a:p>
            <a:r>
              <a:rPr lang="en-US" sz="1200" u="sng" dirty="0">
                <a:latin typeface="Chalkboard" panose="03050602040202020205" pitchFamily="66" charset="77"/>
              </a:rPr>
              <a:t>Unit 8 Week 2</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handful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a small amount that can be held in one hand</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brighten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to make brighter</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arched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curved or shaped like an arch</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protected </a:t>
            </a:r>
            <a:r>
              <a:rPr lang="en-AU" sz="1200" dirty="0">
                <a:latin typeface="Century Gothic" panose="020B0502020202020204" pitchFamily="34" charset="0"/>
                <a:ea typeface="HELLOANTSONFIRE" panose="02000603000000000000" pitchFamily="2" charset="0"/>
              </a:rPr>
              <a:t>– guarded or shielded from attack or damage</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shaped</a:t>
            </a:r>
            <a:r>
              <a:rPr lang="en-AU" sz="1200" dirty="0">
                <a:latin typeface="Century Gothic" panose="020B0502020202020204" pitchFamily="34" charset="0"/>
                <a:ea typeface="HELLOANTSONFIRE" panose="02000603000000000000" pitchFamily="2" charset="0"/>
              </a:rPr>
              <a:t> – having been given a shape</a:t>
            </a:r>
          </a:p>
          <a:p>
            <a:endParaRPr lang="en-AU" sz="1200" dirty="0">
              <a:latin typeface="Century Gothic" panose="020B0502020202020204" pitchFamily="34" charset="0"/>
              <a:ea typeface="HELLOANTSONFIRE" panose="02000603000000000000" pitchFamily="2" charset="0"/>
            </a:endParaRPr>
          </a:p>
          <a:p>
            <a:r>
              <a:rPr lang="en-US" sz="1200" u="sng" dirty="0">
                <a:latin typeface="Chalkboard" panose="03050602040202020205" pitchFamily="66" charset="77"/>
              </a:rPr>
              <a:t>Unit 8 Week 3</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imbalance </a:t>
            </a:r>
            <a:r>
              <a:rPr lang="en-AU" sz="1200" dirty="0">
                <a:latin typeface="Century Gothic" panose="020B0502020202020204" pitchFamily="34" charset="0"/>
                <a:ea typeface="HELLOANTSONFIRE" panose="02000603000000000000" pitchFamily="2" charset="0"/>
              </a:rPr>
              <a:t>–</a:t>
            </a:r>
            <a:r>
              <a:rPr lang="en-AU" sz="1200" b="1" dirty="0">
                <a:latin typeface="Century Gothic" panose="020B0502020202020204" pitchFamily="34" charset="0"/>
                <a:ea typeface="HELLOANTSONFIRE" panose="02000603000000000000" pitchFamily="2" charset="0"/>
              </a:rPr>
              <a:t> </a:t>
            </a:r>
            <a:r>
              <a:rPr lang="en-AU" sz="1200" dirty="0">
                <a:latin typeface="Century Gothic" panose="020B0502020202020204" pitchFamily="34" charset="0"/>
                <a:ea typeface="HELLOANTSONFIRE" panose="02000603000000000000" pitchFamily="2" charset="0"/>
              </a:rPr>
              <a:t>not being in balance or equal</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abundant </a:t>
            </a:r>
            <a:r>
              <a:rPr lang="en-AU" sz="1200" dirty="0">
                <a:latin typeface="Century Gothic" panose="020B0502020202020204" pitchFamily="34" charset="0"/>
                <a:ea typeface="HELLOANTSONFIRE" panose="02000603000000000000" pitchFamily="2" charset="0"/>
              </a:rPr>
              <a:t>– plenty</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exceed</a:t>
            </a:r>
            <a:r>
              <a:rPr lang="en-AU" sz="1200" dirty="0">
                <a:latin typeface="Century Gothic" panose="020B0502020202020204" pitchFamily="34" charset="0"/>
                <a:ea typeface="HELLOANTSONFIRE" panose="02000603000000000000" pitchFamily="2" charset="0"/>
              </a:rPr>
              <a:t> – to cross or go over a limit or level</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converge </a:t>
            </a:r>
            <a:r>
              <a:rPr lang="en-AU" sz="1200" dirty="0">
                <a:latin typeface="Century Gothic" panose="020B0502020202020204" pitchFamily="34" charset="0"/>
                <a:ea typeface="HELLOANTSONFIRE" panose="02000603000000000000" pitchFamily="2" charset="0"/>
              </a:rPr>
              <a:t>– to come together or meet</a:t>
            </a:r>
          </a:p>
          <a:p>
            <a:pPr marL="171450" indent="-171450">
              <a:buFont typeface="Arial" panose="020B0604020202020204" pitchFamily="34" charset="0"/>
              <a:buChar char="•"/>
            </a:pPr>
            <a:r>
              <a:rPr lang="en-AU" sz="1200" b="1" dirty="0">
                <a:latin typeface="Century Gothic" panose="020B0502020202020204" pitchFamily="34" charset="0"/>
                <a:ea typeface="HELLOANTSONFIRE" panose="02000603000000000000" pitchFamily="2" charset="0"/>
              </a:rPr>
              <a:t>occasional</a:t>
            </a:r>
            <a:r>
              <a:rPr lang="en-AU" sz="1200" dirty="0">
                <a:latin typeface="Century Gothic" panose="020B0502020202020204" pitchFamily="34" charset="0"/>
                <a:ea typeface="HELLOANTSONFIRE" panose="02000603000000000000" pitchFamily="2" charset="0"/>
              </a:rPr>
              <a:t> – not happening too often</a:t>
            </a:r>
          </a:p>
        </p:txBody>
      </p:sp>
      <p:sp>
        <p:nvSpPr>
          <p:cNvPr id="8" name="Rectangle 7">
            <a:extLst>
              <a:ext uri="{FF2B5EF4-FFF2-40B4-BE49-F238E27FC236}">
                <a16:creationId xmlns:a16="http://schemas.microsoft.com/office/drawing/2014/main" id="{EDB9D6E4-48CF-EBD8-8B1A-A9C4A656FE4E}"/>
              </a:ext>
            </a:extLst>
          </p:cNvPr>
          <p:cNvSpPr/>
          <p:nvPr/>
        </p:nvSpPr>
        <p:spPr>
          <a:xfrm>
            <a:off x="163543" y="7917002"/>
            <a:ext cx="3406651" cy="1143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ysClr val="windowText" lastClr="000000"/>
              </a:solidFill>
            </a:endParaRPr>
          </a:p>
        </p:txBody>
      </p:sp>
      <p:sp>
        <p:nvSpPr>
          <p:cNvPr id="9" name="TextBox 8">
            <a:extLst>
              <a:ext uri="{FF2B5EF4-FFF2-40B4-BE49-F238E27FC236}">
                <a16:creationId xmlns:a16="http://schemas.microsoft.com/office/drawing/2014/main" id="{C16F7F37-7771-919C-97CF-2D9DEB92CDAB}"/>
              </a:ext>
            </a:extLst>
          </p:cNvPr>
          <p:cNvSpPr txBox="1"/>
          <p:nvPr/>
        </p:nvSpPr>
        <p:spPr>
          <a:xfrm>
            <a:off x="199769" y="7972935"/>
            <a:ext cx="3334197" cy="892552"/>
          </a:xfrm>
          <a:prstGeom prst="rect">
            <a:avLst/>
          </a:prstGeom>
          <a:noFill/>
        </p:spPr>
        <p:txBody>
          <a:bodyPr wrap="square" rtlCol="0">
            <a:spAutoFit/>
          </a:bodyPr>
          <a:lstStyle/>
          <a:p>
            <a:pPr algn="ctr"/>
            <a:r>
              <a:rPr lang="en-US" sz="1600" b="1" u="sng" dirty="0">
                <a:latin typeface="Chalkboard" panose="03050602040202020205" pitchFamily="66" charset="77"/>
              </a:rPr>
              <a:t>Science / Social Studies</a:t>
            </a:r>
            <a:r>
              <a:rPr lang="en-US" sz="1600" b="1" dirty="0">
                <a:latin typeface="Chalkboard" panose="03050602040202020205" pitchFamily="66" charset="77"/>
              </a:rPr>
              <a:t> </a:t>
            </a:r>
            <a:r>
              <a:rPr lang="en-US" sz="1200" b="1" dirty="0">
                <a:latin typeface="Chalkboard" panose="03050602040202020205" pitchFamily="66" charset="77"/>
              </a:rPr>
              <a:t> </a:t>
            </a:r>
          </a:p>
          <a:p>
            <a:endParaRPr lang="en-US" sz="1200" dirty="0">
              <a:latin typeface="Chalkboard" panose="03050602040202020205" pitchFamily="66" charset="77"/>
            </a:endParaRPr>
          </a:p>
          <a:p>
            <a:pPr algn="ctr"/>
            <a:r>
              <a:rPr lang="en-US" sz="1200" dirty="0">
                <a:latin typeface="Chalkboard" panose="03050602040202020205" pitchFamily="66" charset="77"/>
              </a:rPr>
              <a:t>Geography/Map Skills </a:t>
            </a:r>
          </a:p>
          <a:p>
            <a:pPr algn="ctr"/>
            <a:r>
              <a:rPr lang="en-US" sz="1200" dirty="0">
                <a:latin typeface="Chalkboard" panose="03050602040202020205" pitchFamily="66" charset="77"/>
              </a:rPr>
              <a:t>Weather</a:t>
            </a:r>
          </a:p>
        </p:txBody>
      </p:sp>
      <p:pic>
        <p:nvPicPr>
          <p:cNvPr id="11" name="Picture 10">
            <a:extLst>
              <a:ext uri="{FF2B5EF4-FFF2-40B4-BE49-F238E27FC236}">
                <a16:creationId xmlns:a16="http://schemas.microsoft.com/office/drawing/2014/main" id="{EF8D3B03-76F2-4813-A4CE-F70E7846520D}"/>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33316" y="8359946"/>
            <a:ext cx="905267" cy="630858"/>
          </a:xfrm>
          <a:prstGeom prst="rect">
            <a:avLst/>
          </a:prstGeom>
        </p:spPr>
      </p:pic>
    </p:spTree>
    <p:extLst>
      <p:ext uri="{BB962C8B-B14F-4D97-AF65-F5344CB8AC3E}">
        <p14:creationId xmlns:p14="http://schemas.microsoft.com/office/powerpoint/2010/main" val="7376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Thumbnail">
            <a:extLst>
              <a:ext uri="{FF2B5EF4-FFF2-40B4-BE49-F238E27FC236}">
                <a16:creationId xmlns:a16="http://schemas.microsoft.com/office/drawing/2014/main" id="{E2D7F8A7-DA7F-C315-EA86-B0685A929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250" y="4252664"/>
            <a:ext cx="3787419" cy="476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Thumbnail">
            <a:extLst>
              <a:ext uri="{FF2B5EF4-FFF2-40B4-BE49-F238E27FC236}">
                <a16:creationId xmlns:a16="http://schemas.microsoft.com/office/drawing/2014/main" id="{F0485ED3-634F-21D9-9B13-BA806E52A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208"/>
            <a:ext cx="3379601" cy="4252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Thumbnail">
            <a:extLst>
              <a:ext uri="{FF2B5EF4-FFF2-40B4-BE49-F238E27FC236}">
                <a16:creationId xmlns:a16="http://schemas.microsoft.com/office/drawing/2014/main" id="{BF86CE3F-4F12-7097-C152-98E0745DF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8" y="0"/>
            <a:ext cx="3379600" cy="4252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BD944C-8A4B-EB15-C3EA-F278C1C49A0E}"/>
              </a:ext>
            </a:extLst>
          </p:cNvPr>
          <p:cNvSpPr txBox="1"/>
          <p:nvPr/>
        </p:nvSpPr>
        <p:spPr>
          <a:xfrm>
            <a:off x="1801524" y="174087"/>
            <a:ext cx="1537138" cy="338554"/>
          </a:xfrm>
          <a:prstGeom prst="rect">
            <a:avLst/>
          </a:prstGeom>
          <a:noFill/>
        </p:spPr>
        <p:txBody>
          <a:bodyPr wrap="square" rtlCol="0">
            <a:spAutoFit/>
          </a:bodyPr>
          <a:lstStyle/>
          <a:p>
            <a:r>
              <a:rPr lang="en-US" sz="1600" b="1" dirty="0"/>
              <a:t>Unit 8 Week 1</a:t>
            </a:r>
          </a:p>
        </p:txBody>
      </p:sp>
      <p:sp>
        <p:nvSpPr>
          <p:cNvPr id="5" name="TextBox 4">
            <a:extLst>
              <a:ext uri="{FF2B5EF4-FFF2-40B4-BE49-F238E27FC236}">
                <a16:creationId xmlns:a16="http://schemas.microsoft.com/office/drawing/2014/main" id="{4A68B7FE-7E90-219C-01FA-1D1708624D6F}"/>
              </a:ext>
            </a:extLst>
          </p:cNvPr>
          <p:cNvSpPr txBox="1"/>
          <p:nvPr/>
        </p:nvSpPr>
        <p:spPr>
          <a:xfrm>
            <a:off x="5001902" y="169277"/>
            <a:ext cx="1537138" cy="338554"/>
          </a:xfrm>
          <a:prstGeom prst="rect">
            <a:avLst/>
          </a:prstGeom>
          <a:noFill/>
        </p:spPr>
        <p:txBody>
          <a:bodyPr wrap="square" rtlCol="0">
            <a:spAutoFit/>
          </a:bodyPr>
          <a:lstStyle/>
          <a:p>
            <a:r>
              <a:rPr lang="en-US" sz="1600" b="1" dirty="0"/>
              <a:t>Unit 8 Week 2</a:t>
            </a:r>
          </a:p>
        </p:txBody>
      </p:sp>
      <p:sp>
        <p:nvSpPr>
          <p:cNvPr id="6" name="TextBox 5">
            <a:extLst>
              <a:ext uri="{FF2B5EF4-FFF2-40B4-BE49-F238E27FC236}">
                <a16:creationId xmlns:a16="http://schemas.microsoft.com/office/drawing/2014/main" id="{28B5114F-EA25-9D63-291F-9978E0ED89FA}"/>
              </a:ext>
            </a:extLst>
          </p:cNvPr>
          <p:cNvSpPr txBox="1"/>
          <p:nvPr/>
        </p:nvSpPr>
        <p:spPr>
          <a:xfrm>
            <a:off x="3464764" y="4468307"/>
            <a:ext cx="1537138" cy="338554"/>
          </a:xfrm>
          <a:prstGeom prst="rect">
            <a:avLst/>
          </a:prstGeom>
          <a:noFill/>
        </p:spPr>
        <p:txBody>
          <a:bodyPr wrap="square" rtlCol="0">
            <a:spAutoFit/>
          </a:bodyPr>
          <a:lstStyle/>
          <a:p>
            <a:r>
              <a:rPr lang="en-US" sz="1600" b="1" dirty="0"/>
              <a:t>Unit 8 Week 3</a:t>
            </a:r>
          </a:p>
        </p:txBody>
      </p:sp>
    </p:spTree>
    <p:extLst>
      <p:ext uri="{BB962C8B-B14F-4D97-AF65-F5344CB8AC3E}">
        <p14:creationId xmlns:p14="http://schemas.microsoft.com/office/powerpoint/2010/main" val="284984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Thumbnail">
            <a:extLst>
              <a:ext uri="{FF2B5EF4-FFF2-40B4-BE49-F238E27FC236}">
                <a16:creationId xmlns:a16="http://schemas.microsoft.com/office/drawing/2014/main" id="{E3C56D7C-2E12-4666-6FC4-6D2097731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3845"/>
            <a:ext cx="6858000" cy="8629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9DBD99-19FD-CEE6-F5D3-DE505DB3C951}"/>
              </a:ext>
            </a:extLst>
          </p:cNvPr>
          <p:cNvSpPr txBox="1"/>
          <p:nvPr/>
        </p:nvSpPr>
        <p:spPr>
          <a:xfrm>
            <a:off x="875607" y="177338"/>
            <a:ext cx="4838008" cy="369332"/>
          </a:xfrm>
          <a:prstGeom prst="rect">
            <a:avLst/>
          </a:prstGeom>
          <a:noFill/>
        </p:spPr>
        <p:txBody>
          <a:bodyPr wrap="square" rtlCol="0">
            <a:spAutoFit/>
          </a:bodyPr>
          <a:lstStyle/>
          <a:p>
            <a:pPr algn="ctr"/>
            <a:r>
              <a:rPr lang="en-US" dirty="0">
                <a:latin typeface="Chalkboard" panose="03050602040202020205" pitchFamily="66" charset="77"/>
              </a:rPr>
              <a:t>Unit 8 Week 1</a:t>
            </a:r>
          </a:p>
        </p:txBody>
      </p:sp>
      <p:pic>
        <p:nvPicPr>
          <p:cNvPr id="3" name="Picture 2" descr="Image Thumbnail">
            <a:extLst>
              <a:ext uri="{FF2B5EF4-FFF2-40B4-BE49-F238E27FC236}">
                <a16:creationId xmlns:a16="http://schemas.microsoft.com/office/drawing/2014/main" id="{98859139-2142-5D8E-3894-C935C7E8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670"/>
            <a:ext cx="6858000" cy="86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A7E8-2C11-E5C8-CDE6-2894F1E6283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ABD81-7DC6-967A-788A-8C8B1614560F}"/>
              </a:ext>
            </a:extLst>
          </p:cNvPr>
          <p:cNvSpPr txBox="1"/>
          <p:nvPr/>
        </p:nvSpPr>
        <p:spPr>
          <a:xfrm>
            <a:off x="875607" y="177338"/>
            <a:ext cx="4838008" cy="369332"/>
          </a:xfrm>
          <a:prstGeom prst="rect">
            <a:avLst/>
          </a:prstGeom>
          <a:noFill/>
        </p:spPr>
        <p:txBody>
          <a:bodyPr wrap="square" rtlCol="0">
            <a:spAutoFit/>
          </a:bodyPr>
          <a:lstStyle/>
          <a:p>
            <a:pPr algn="ctr"/>
            <a:r>
              <a:rPr lang="en-US" dirty="0">
                <a:latin typeface="Chalkboard" panose="03050602040202020205" pitchFamily="66" charset="77"/>
              </a:rPr>
              <a:t>Unit 8 Week 2</a:t>
            </a:r>
          </a:p>
        </p:txBody>
      </p:sp>
      <p:pic>
        <p:nvPicPr>
          <p:cNvPr id="9" name="Picture 8">
            <a:extLst>
              <a:ext uri="{FF2B5EF4-FFF2-40B4-BE49-F238E27FC236}">
                <a16:creationId xmlns:a16="http://schemas.microsoft.com/office/drawing/2014/main" id="{589C0110-2119-A492-68E8-3A70309355F3}"/>
              </a:ext>
            </a:extLst>
          </p:cNvPr>
          <p:cNvPicPr>
            <a:picLocks noChangeAspect="1"/>
          </p:cNvPicPr>
          <p:nvPr/>
        </p:nvPicPr>
        <p:blipFill>
          <a:blip r:embed="rId2"/>
          <a:stretch>
            <a:fillRect/>
          </a:stretch>
        </p:blipFill>
        <p:spPr>
          <a:xfrm>
            <a:off x="0" y="967294"/>
            <a:ext cx="6858000" cy="8597330"/>
          </a:xfrm>
          <a:prstGeom prst="rect">
            <a:avLst/>
          </a:prstGeom>
        </p:spPr>
      </p:pic>
      <p:pic>
        <p:nvPicPr>
          <p:cNvPr id="2050" name="Picture 2" descr="Image Thumbnail">
            <a:extLst>
              <a:ext uri="{FF2B5EF4-FFF2-40B4-BE49-F238E27FC236}">
                <a16:creationId xmlns:a16="http://schemas.microsoft.com/office/drawing/2014/main" id="{4BF647CB-FE0E-E6AD-480A-16DE38A0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7799"/>
            <a:ext cx="6858000" cy="86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Thumbnail">
            <a:extLst>
              <a:ext uri="{FF2B5EF4-FFF2-40B4-BE49-F238E27FC236}">
                <a16:creationId xmlns:a16="http://schemas.microsoft.com/office/drawing/2014/main" id="{612F422F-7CDF-D073-C9CA-7637CBD93C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10702"/>
            <a:ext cx="6858000" cy="8633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5C39D9-EA6C-045C-9F6D-05E097C9010B}"/>
              </a:ext>
            </a:extLst>
          </p:cNvPr>
          <p:cNvSpPr txBox="1"/>
          <p:nvPr/>
        </p:nvSpPr>
        <p:spPr>
          <a:xfrm>
            <a:off x="875607" y="177338"/>
            <a:ext cx="4838008" cy="369332"/>
          </a:xfrm>
          <a:prstGeom prst="rect">
            <a:avLst/>
          </a:prstGeom>
          <a:noFill/>
        </p:spPr>
        <p:txBody>
          <a:bodyPr wrap="square" rtlCol="0">
            <a:spAutoFit/>
          </a:bodyPr>
          <a:lstStyle/>
          <a:p>
            <a:pPr algn="ctr"/>
            <a:r>
              <a:rPr lang="en-US" dirty="0">
                <a:latin typeface="Chalkboard" panose="03050602040202020205" pitchFamily="66" charset="77"/>
              </a:rPr>
              <a:t>Unit 8 Week 3</a:t>
            </a:r>
          </a:p>
        </p:txBody>
      </p:sp>
      <p:pic>
        <p:nvPicPr>
          <p:cNvPr id="2" name="Picture 2" descr="Image Thumbnail">
            <a:extLst>
              <a:ext uri="{FF2B5EF4-FFF2-40B4-BE49-F238E27FC236}">
                <a16:creationId xmlns:a16="http://schemas.microsoft.com/office/drawing/2014/main" id="{FB6D5A50-191B-E8DD-6982-BF94DA145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702"/>
            <a:ext cx="6858000" cy="86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5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Dividend</Template>
  <TotalTime>1712</TotalTime>
  <Words>883</Words>
  <Application>Microsoft Macintosh PowerPoint</Application>
  <PresentationFormat>Letter Paper (8.5x11 in)</PresentationFormat>
  <Paragraphs>133</Paragraphs>
  <Slides>6</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vt:i4>
      </vt:variant>
    </vt:vector>
  </HeadingPairs>
  <TitlesOfParts>
    <vt:vector size="20" baseType="lpstr">
      <vt:lpstr>Aptos</vt:lpstr>
      <vt:lpstr>Aptos Display</vt:lpstr>
      <vt:lpstr>Arial</vt:lpstr>
      <vt:lpstr>Blacker Strokes - Personal use</vt:lpstr>
      <vt:lpstr>Bradley Hand</vt:lpstr>
      <vt:lpstr>Century Gothic</vt:lpstr>
      <vt:lpstr>Chalkboard</vt:lpstr>
      <vt:lpstr>HELLOANTSONFIRE</vt:lpstr>
      <vt:lpstr>Marker Felt Thin</vt:lpstr>
      <vt:lpstr>McLaren</vt:lpstr>
      <vt:lpstr>Open Sans</vt:lpstr>
      <vt:lpstr>ROCK KAPAK 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Jeri</dc:creator>
  <cp:lastModifiedBy>Rhodes, Kaye</cp:lastModifiedBy>
  <cp:revision>76</cp:revision>
  <cp:lastPrinted>2024-10-20T21:56:48Z</cp:lastPrinted>
  <dcterms:created xsi:type="dcterms:W3CDTF">2024-06-02T20:54:30Z</dcterms:created>
  <dcterms:modified xsi:type="dcterms:W3CDTF">2025-02-19T19:44:27Z</dcterms:modified>
</cp:coreProperties>
</file>